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38"/>
  </p:notesMasterIdLst>
  <p:sldIdLst>
    <p:sldId id="256" r:id="rId4"/>
    <p:sldId id="258" r:id="rId5"/>
    <p:sldId id="262" r:id="rId6"/>
    <p:sldId id="327" r:id="rId7"/>
    <p:sldId id="328" r:id="rId8"/>
    <p:sldId id="260" r:id="rId9"/>
    <p:sldId id="301" r:id="rId10"/>
    <p:sldId id="330" r:id="rId11"/>
    <p:sldId id="332" r:id="rId12"/>
    <p:sldId id="333" r:id="rId13"/>
    <p:sldId id="326" r:id="rId14"/>
    <p:sldId id="341" r:id="rId15"/>
    <p:sldId id="329" r:id="rId16"/>
    <p:sldId id="302" r:id="rId17"/>
    <p:sldId id="338" r:id="rId18"/>
    <p:sldId id="339" r:id="rId19"/>
    <p:sldId id="312" r:id="rId20"/>
    <p:sldId id="308" r:id="rId21"/>
    <p:sldId id="313" r:id="rId22"/>
    <p:sldId id="309" r:id="rId23"/>
    <p:sldId id="340" r:id="rId24"/>
    <p:sldId id="296" r:id="rId25"/>
    <p:sldId id="269" r:id="rId26"/>
    <p:sldId id="316" r:id="rId27"/>
    <p:sldId id="317" r:id="rId28"/>
    <p:sldId id="318" r:id="rId29"/>
    <p:sldId id="319" r:id="rId30"/>
    <p:sldId id="320" r:id="rId31"/>
    <p:sldId id="321" r:id="rId32"/>
    <p:sldId id="322" r:id="rId33"/>
    <p:sldId id="337" r:id="rId34"/>
    <p:sldId id="334" r:id="rId35"/>
    <p:sldId id="335" r:id="rId36"/>
    <p:sldId id="336" r:id="rId37"/>
  </p:sldIdLst>
  <p:sldSz cx="9144000" cy="6858000" type="screen4x3"/>
  <p:notesSz cx="68072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236"/>
    <a:srgbClr val="001C54"/>
    <a:srgbClr val="0F243D"/>
    <a:srgbClr val="0E35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9737" autoAdjust="0"/>
  </p:normalViewPr>
  <p:slideViewPr>
    <p:cSldViewPr>
      <p:cViewPr>
        <p:scale>
          <a:sx n="80" d="100"/>
          <a:sy n="80" d="100"/>
        </p:scale>
        <p:origin x="-102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676367393176618E-2"/>
          <c:y val="1.8556846174179881E-2"/>
          <c:w val="0.90117503563231804"/>
          <c:h val="0.89384871987403702"/>
        </c:manualLayout>
      </c:layout>
      <c:lineChart>
        <c:grouping val="standard"/>
        <c:varyColors val="0"/>
        <c:ser>
          <c:idx val="0"/>
          <c:order val="0"/>
          <c:tx>
            <c:strRef>
              <c:f>Summary!$B$9</c:f>
              <c:strCache>
                <c:ptCount val="1"/>
                <c:pt idx="0">
                  <c:v>Training course away from workplace</c:v>
                </c:pt>
              </c:strCache>
            </c:strRef>
          </c:tx>
          <c:spPr>
            <a:ln>
              <a:solidFill>
                <a:srgbClr val="0F243D"/>
              </a:solidFill>
            </a:ln>
          </c:spPr>
          <c:marker>
            <c:symbol val="none"/>
          </c:marker>
          <c:cat>
            <c:numRef>
              <c:f>Summary!$C$2:$Y$2</c:f>
              <c:numCache>
                <c:formatCode>General</c:formatCod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numCache>
            </c:numRef>
          </c:cat>
          <c:val>
            <c:numRef>
              <c:f>Summary!$C$9:$Y$9</c:f>
              <c:numCache>
                <c:formatCode>_-* #,##0_-;\-* #,##0_-;_-* "-"??_-;_-@_-</c:formatCode>
                <c:ptCount val="23"/>
                <c:pt idx="0">
                  <c:v>141600</c:v>
                </c:pt>
                <c:pt idx="1">
                  <c:v>154674</c:v>
                </c:pt>
                <c:pt idx="2">
                  <c:v>150309</c:v>
                </c:pt>
                <c:pt idx="3">
                  <c:v>141433</c:v>
                </c:pt>
                <c:pt idx="4">
                  <c:v>140316</c:v>
                </c:pt>
                <c:pt idx="5">
                  <c:v>117940</c:v>
                </c:pt>
                <c:pt idx="6">
                  <c:v>147121</c:v>
                </c:pt>
                <c:pt idx="7">
                  <c:v>185078</c:v>
                </c:pt>
                <c:pt idx="8">
                  <c:v>154698</c:v>
                </c:pt>
                <c:pt idx="9">
                  <c:v>141396</c:v>
                </c:pt>
                <c:pt idx="10">
                  <c:v>151835</c:v>
                </c:pt>
                <c:pt idx="11">
                  <c:v>141249</c:v>
                </c:pt>
                <c:pt idx="12">
                  <c:v>117151</c:v>
                </c:pt>
                <c:pt idx="13">
                  <c:v>68070</c:v>
                </c:pt>
                <c:pt idx="14">
                  <c:v>106942</c:v>
                </c:pt>
                <c:pt idx="15">
                  <c:v>102848</c:v>
                </c:pt>
                <c:pt idx="16">
                  <c:v>81376</c:v>
                </c:pt>
                <c:pt idx="17">
                  <c:v>63201</c:v>
                </c:pt>
                <c:pt idx="18">
                  <c:v>70422</c:v>
                </c:pt>
                <c:pt idx="19">
                  <c:v>29025</c:v>
                </c:pt>
                <c:pt idx="20">
                  <c:v>18603</c:v>
                </c:pt>
                <c:pt idx="21">
                  <c:v>24568</c:v>
                </c:pt>
                <c:pt idx="22">
                  <c:v>18288</c:v>
                </c:pt>
              </c:numCache>
            </c:numRef>
          </c:val>
          <c:smooth val="0"/>
        </c:ser>
        <c:dLbls>
          <c:showLegendKey val="0"/>
          <c:showVal val="0"/>
          <c:showCatName val="0"/>
          <c:showSerName val="0"/>
          <c:showPercent val="0"/>
          <c:showBubbleSize val="0"/>
        </c:dLbls>
        <c:marker val="1"/>
        <c:smooth val="0"/>
        <c:axId val="49816704"/>
        <c:axId val="49818240"/>
      </c:lineChart>
      <c:catAx>
        <c:axId val="49816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9818240"/>
        <c:crosses val="autoZero"/>
        <c:auto val="1"/>
        <c:lblAlgn val="ctr"/>
        <c:lblOffset val="100"/>
        <c:noMultiLvlLbl val="0"/>
      </c:catAx>
      <c:valAx>
        <c:axId val="49818240"/>
        <c:scaling>
          <c:orientation val="minMax"/>
        </c:scaling>
        <c:delete val="0"/>
        <c:axPos val="l"/>
        <c:numFmt formatCode="#,##0" sourceLinked="0"/>
        <c:majorTickMark val="out"/>
        <c:minorTickMark val="none"/>
        <c:tickLblPos val="nextTo"/>
        <c:crossAx val="49816704"/>
        <c:crosses val="autoZero"/>
        <c:crossBetween val="between"/>
      </c:valAx>
      <c:spPr>
        <a:noFill/>
        <a:ln>
          <a:solidFill>
            <a:schemeClr val="bg1">
              <a:lumMod val="50000"/>
            </a:schemeClr>
          </a:solidFill>
        </a:ln>
      </c:spPr>
    </c:plotArea>
    <c:plotVisOnly val="1"/>
    <c:dispBlanksAs val="gap"/>
    <c:showDLblsOverMax val="0"/>
  </c:chart>
  <c:spPr>
    <a:ln>
      <a:noFill/>
    </a:ln>
    <a:effectLst/>
  </c:spPr>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616460789720341E-2"/>
          <c:y val="1.8108254442032491E-2"/>
          <c:w val="0.68452363478527078"/>
          <c:h val="0.82019661269898703"/>
        </c:manualLayout>
      </c:layout>
      <c:pieChart>
        <c:varyColors val="1"/>
        <c:ser>
          <c:idx val="0"/>
          <c:order val="0"/>
          <c:tx>
            <c:strRef>
              <c:f>Sheet1!$B$1</c:f>
              <c:strCache>
                <c:ptCount val="1"/>
                <c:pt idx="0">
                  <c:v>Sales</c:v>
                </c:pt>
              </c:strCache>
            </c:strRef>
          </c:tx>
          <c:cat>
            <c:strRef>
              <c:f>Sheet1!$A$2:$A$3</c:f>
              <c:strCache>
                <c:ptCount val="2"/>
                <c:pt idx="0">
                  <c:v>Government 90%</c:v>
                </c:pt>
                <c:pt idx="1">
                  <c:v>Employer 10%</c:v>
                </c:pt>
              </c:strCache>
            </c:strRef>
          </c:cat>
          <c:val>
            <c:numRef>
              <c:f>Sheet1!$B$2:$B$3</c:f>
              <c:numCache>
                <c:formatCode>0%</c:formatCode>
                <c:ptCount val="2"/>
                <c:pt idx="0">
                  <c:v>0.9</c:v>
                </c:pt>
                <c:pt idx="1">
                  <c:v>0.1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028718186842171"/>
          <c:y val="0.25368735176475316"/>
          <c:w val="0.35971281813157824"/>
          <c:h val="0.38094636899019135"/>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5838" y="0"/>
            <a:ext cx="2949787" cy="495300"/>
          </a:xfrm>
          <a:prstGeom prst="rect">
            <a:avLst/>
          </a:prstGeom>
        </p:spPr>
        <p:txBody>
          <a:bodyPr vert="horz" lIns="91440" tIns="45720" rIns="91440" bIns="45720" rtlCol="0"/>
          <a:lstStyle>
            <a:lvl1pPr algn="r">
              <a:defRPr sz="1200"/>
            </a:lvl1pPr>
          </a:lstStyle>
          <a:p>
            <a:fld id="{556701DA-BF19-4FF0-A343-28EBD90148D7}" type="datetimeFigureOut">
              <a:rPr lang="en-GB" smtClean="0"/>
              <a:t>25/08/2016</a:t>
            </a:fld>
            <a:endParaRPr lang="en-GB"/>
          </a:p>
        </p:txBody>
      </p:sp>
      <p:sp>
        <p:nvSpPr>
          <p:cNvPr id="4" name="Slide Image Placeholder 3"/>
          <p:cNvSpPr>
            <a:spLocks noGrp="1" noRot="1" noChangeAspect="1"/>
          </p:cNvSpPr>
          <p:nvPr>
            <p:ph type="sldImg" idx="2"/>
          </p:nvPr>
        </p:nvSpPr>
        <p:spPr>
          <a:xfrm>
            <a:off x="92710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720" y="4705350"/>
            <a:ext cx="544576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8981"/>
            <a:ext cx="2949787"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5838" y="9408981"/>
            <a:ext cx="2949787" cy="495300"/>
          </a:xfrm>
          <a:prstGeom prst="rect">
            <a:avLst/>
          </a:prstGeom>
        </p:spPr>
        <p:txBody>
          <a:bodyPr vert="horz" lIns="91440" tIns="45720" rIns="91440" bIns="45720" rtlCol="0" anchor="b"/>
          <a:lstStyle>
            <a:lvl1pPr algn="r">
              <a:defRPr sz="1200"/>
            </a:lvl1pPr>
          </a:lstStyle>
          <a:p>
            <a:fld id="{E614D719-8FD2-4F4F-AB6E-201733C85ACB}" type="slidenum">
              <a:rPr lang="en-GB" smtClean="0"/>
              <a:t>‹#›</a:t>
            </a:fld>
            <a:endParaRPr lang="en-GB"/>
          </a:p>
        </p:txBody>
      </p:sp>
    </p:spTree>
    <p:extLst>
      <p:ext uri="{BB962C8B-B14F-4D97-AF65-F5344CB8AC3E}">
        <p14:creationId xmlns:p14="http://schemas.microsoft.com/office/powerpoint/2010/main" val="4021148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Source GDP chart= ONS, International Comparisons of Productivity, 2014.</a:t>
            </a:r>
            <a:endParaRPr lang="en-GB" dirty="0"/>
          </a:p>
        </p:txBody>
      </p:sp>
      <p:sp>
        <p:nvSpPr>
          <p:cNvPr id="4" name="Slide Number Placeholder 3"/>
          <p:cNvSpPr>
            <a:spLocks noGrp="1"/>
          </p:cNvSpPr>
          <p:nvPr>
            <p:ph type="sldNum" sz="quarter" idx="10"/>
          </p:nvPr>
        </p:nvSpPr>
        <p:spPr/>
        <p:txBody>
          <a:bodyPr/>
          <a:lstStyle/>
          <a:p>
            <a:fld id="{E614D719-8FD2-4F4F-AB6E-201733C85ACB}" type="slidenum">
              <a:rPr lang="en-GB" smtClean="0"/>
              <a:t>2</a:t>
            </a:fld>
            <a:endParaRPr lang="en-GB"/>
          </a:p>
        </p:txBody>
      </p:sp>
    </p:spTree>
    <p:extLst>
      <p:ext uri="{BB962C8B-B14F-4D97-AF65-F5344CB8AC3E}">
        <p14:creationId xmlns:p14="http://schemas.microsoft.com/office/powerpoint/2010/main" val="3101944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14D719-8FD2-4F4F-AB6E-201733C85ACB}" type="slidenum">
              <a:rPr lang="en-GB" smtClean="0"/>
              <a:t>5</a:t>
            </a:fld>
            <a:endParaRPr lang="en-GB"/>
          </a:p>
        </p:txBody>
      </p:sp>
    </p:spTree>
    <p:extLst>
      <p:ext uri="{BB962C8B-B14F-4D97-AF65-F5344CB8AC3E}">
        <p14:creationId xmlns:p14="http://schemas.microsoft.com/office/powerpoint/2010/main" val="3468212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14D719-8FD2-4F4F-AB6E-201733C85ACB}" type="slidenum">
              <a:rPr lang="en-GB" smtClean="0"/>
              <a:t>6</a:t>
            </a:fld>
            <a:endParaRPr lang="en-GB"/>
          </a:p>
        </p:txBody>
      </p:sp>
    </p:spTree>
    <p:extLst>
      <p:ext uri="{BB962C8B-B14F-4D97-AF65-F5344CB8AC3E}">
        <p14:creationId xmlns:p14="http://schemas.microsoft.com/office/powerpoint/2010/main" val="3468212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14D719-8FD2-4F4F-AB6E-201733C85ACB}" type="slidenum">
              <a:rPr lang="en-GB" smtClean="0"/>
              <a:t>13</a:t>
            </a:fld>
            <a:endParaRPr lang="en-GB"/>
          </a:p>
        </p:txBody>
      </p:sp>
    </p:spTree>
    <p:extLst>
      <p:ext uri="{BB962C8B-B14F-4D97-AF65-F5344CB8AC3E}">
        <p14:creationId xmlns:p14="http://schemas.microsoft.com/office/powerpoint/2010/main" val="3468212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14D719-8FD2-4F4F-AB6E-201733C85ACB}" type="slidenum">
              <a:rPr lang="en-GB" smtClean="0"/>
              <a:t>20</a:t>
            </a:fld>
            <a:endParaRPr lang="en-GB"/>
          </a:p>
        </p:txBody>
      </p:sp>
    </p:spTree>
    <p:extLst>
      <p:ext uri="{BB962C8B-B14F-4D97-AF65-F5344CB8AC3E}">
        <p14:creationId xmlns:p14="http://schemas.microsoft.com/office/powerpoint/2010/main" val="1246211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14D719-8FD2-4F4F-AB6E-201733C85ACB}" type="slidenum">
              <a:rPr lang="en-GB" smtClean="0"/>
              <a:t>31</a:t>
            </a:fld>
            <a:endParaRPr lang="en-GB" dirty="0"/>
          </a:p>
        </p:txBody>
      </p:sp>
    </p:spTree>
    <p:extLst>
      <p:ext uri="{BB962C8B-B14F-4D97-AF65-F5344CB8AC3E}">
        <p14:creationId xmlns:p14="http://schemas.microsoft.com/office/powerpoint/2010/main" val="804769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14D719-8FD2-4F4F-AB6E-201733C85ACB}" type="slidenum">
              <a:rPr lang="en-GB" smtClean="0"/>
              <a:t>32</a:t>
            </a:fld>
            <a:endParaRPr lang="en-GB" dirty="0"/>
          </a:p>
        </p:txBody>
      </p:sp>
    </p:spTree>
    <p:extLst>
      <p:ext uri="{BB962C8B-B14F-4D97-AF65-F5344CB8AC3E}">
        <p14:creationId xmlns:p14="http://schemas.microsoft.com/office/powerpoint/2010/main" val="2415642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E614D719-8FD2-4F4F-AB6E-201733C85ACB}" type="slidenum">
              <a:rPr lang="en-GB" smtClean="0">
                <a:solidFill>
                  <a:prstClr val="black"/>
                </a:solidFill>
              </a:rPr>
              <a:pPr/>
              <a:t>33</a:t>
            </a:fld>
            <a:endParaRPr lang="en-GB" dirty="0">
              <a:solidFill>
                <a:prstClr val="black"/>
              </a:solidFill>
            </a:endParaRPr>
          </a:p>
        </p:txBody>
      </p:sp>
    </p:spTree>
    <p:extLst>
      <p:ext uri="{BB962C8B-B14F-4D97-AF65-F5344CB8AC3E}">
        <p14:creationId xmlns:p14="http://schemas.microsoft.com/office/powerpoint/2010/main" val="229969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E614D719-8FD2-4F4F-AB6E-201733C85ACB}" type="slidenum">
              <a:rPr lang="en-GB" smtClean="0">
                <a:solidFill>
                  <a:prstClr val="black"/>
                </a:solidFill>
              </a:rPr>
              <a:pPr/>
              <a:t>34</a:t>
            </a:fld>
            <a:endParaRPr lang="en-GB" dirty="0">
              <a:solidFill>
                <a:prstClr val="black"/>
              </a:solidFill>
            </a:endParaRPr>
          </a:p>
        </p:txBody>
      </p:sp>
    </p:spTree>
    <p:extLst>
      <p:ext uri="{BB962C8B-B14F-4D97-AF65-F5344CB8AC3E}">
        <p14:creationId xmlns:p14="http://schemas.microsoft.com/office/powerpoint/2010/main" val="22996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AAE4767-F97D-4638-A67F-DDF8E7E97F3C}" type="datetime1">
              <a:rPr lang="en-GB" smtClean="0"/>
              <a:t>25/08/2016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8B6853-4C35-4469-A4A9-845EAD63436B}" type="slidenum">
              <a:rPr lang="en-GB" smtClean="0"/>
              <a:t>‹#›</a:t>
            </a:fld>
            <a:endParaRPr lang="en-GB"/>
          </a:p>
        </p:txBody>
      </p:sp>
    </p:spTree>
    <p:extLst>
      <p:ext uri="{BB962C8B-B14F-4D97-AF65-F5344CB8AC3E}">
        <p14:creationId xmlns:p14="http://schemas.microsoft.com/office/powerpoint/2010/main" val="28686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EB6B62-8BA3-4D8D-946D-0713FE792E2C}" type="datetime1">
              <a:rPr lang="en-GB" smtClean="0"/>
              <a:t>25/08/2016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8B6853-4C35-4469-A4A9-845EAD63436B}" type="slidenum">
              <a:rPr lang="en-GB" smtClean="0"/>
              <a:t>‹#›</a:t>
            </a:fld>
            <a:endParaRPr lang="en-GB"/>
          </a:p>
        </p:txBody>
      </p:sp>
    </p:spTree>
    <p:extLst>
      <p:ext uri="{BB962C8B-B14F-4D97-AF65-F5344CB8AC3E}">
        <p14:creationId xmlns:p14="http://schemas.microsoft.com/office/powerpoint/2010/main" val="2881605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3DA312-E075-43BC-8B54-6B70BDC56C8D}" type="datetime1">
              <a:rPr lang="en-GB" smtClean="0"/>
              <a:t>25/08/2016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8B6853-4C35-4469-A4A9-845EAD63436B}" type="slidenum">
              <a:rPr lang="en-GB" smtClean="0"/>
              <a:t>‹#›</a:t>
            </a:fld>
            <a:endParaRPr lang="en-GB"/>
          </a:p>
        </p:txBody>
      </p:sp>
    </p:spTree>
    <p:extLst>
      <p:ext uri="{BB962C8B-B14F-4D97-AF65-F5344CB8AC3E}">
        <p14:creationId xmlns:p14="http://schemas.microsoft.com/office/powerpoint/2010/main" val="228553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DD118B-901A-48D6-803F-996EABD4422F}" type="datetimeFigureOut">
              <a:rPr lang="en-GB" smtClean="0">
                <a:solidFill>
                  <a:prstClr val="black">
                    <a:tint val="75000"/>
                  </a:prstClr>
                </a:solidFill>
              </a:rPr>
              <a:pPr/>
              <a:t>25/08/2016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1794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DD118B-901A-48D6-803F-996EABD4422F}" type="datetimeFigureOut">
              <a:rPr lang="en-GB" smtClean="0">
                <a:solidFill>
                  <a:prstClr val="black">
                    <a:tint val="75000"/>
                  </a:prstClr>
                </a:solidFill>
              </a:rPr>
              <a:pPr/>
              <a:t>25/08/2016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2568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DD118B-901A-48D6-803F-996EABD4422F}" type="datetimeFigureOut">
              <a:rPr lang="en-GB" smtClean="0">
                <a:solidFill>
                  <a:prstClr val="black">
                    <a:tint val="75000"/>
                  </a:prstClr>
                </a:solidFill>
              </a:rPr>
              <a:pPr/>
              <a:t>25/08/2016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4390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3DD118B-901A-48D6-803F-996EABD4422F}" type="datetimeFigureOut">
              <a:rPr lang="en-GB" smtClean="0">
                <a:solidFill>
                  <a:prstClr val="black">
                    <a:tint val="75000"/>
                  </a:prstClr>
                </a:solidFill>
              </a:rPr>
              <a:pPr/>
              <a:t>25/08/2016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902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3DD118B-901A-48D6-803F-996EABD4422F}" type="datetimeFigureOut">
              <a:rPr lang="en-GB" smtClean="0">
                <a:solidFill>
                  <a:prstClr val="black">
                    <a:tint val="75000"/>
                  </a:prstClr>
                </a:solidFill>
              </a:rPr>
              <a:pPr/>
              <a:t>25/08/2016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306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3DD118B-901A-48D6-803F-996EABD4422F}" type="datetimeFigureOut">
              <a:rPr lang="en-GB" smtClean="0">
                <a:solidFill>
                  <a:prstClr val="black">
                    <a:tint val="75000"/>
                  </a:prstClr>
                </a:solidFill>
              </a:rPr>
              <a:pPr/>
              <a:t>25/08/2016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536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DD118B-901A-48D6-803F-996EABD4422F}" type="datetimeFigureOut">
              <a:rPr lang="en-GB" smtClean="0">
                <a:solidFill>
                  <a:prstClr val="black">
                    <a:tint val="75000"/>
                  </a:prstClr>
                </a:solidFill>
              </a:rPr>
              <a:pPr/>
              <a:t>25/08/2016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7721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D118B-901A-48D6-803F-996EABD4422F}" type="datetimeFigureOut">
              <a:rPr lang="en-GB" smtClean="0">
                <a:solidFill>
                  <a:prstClr val="black">
                    <a:tint val="75000"/>
                  </a:prstClr>
                </a:solidFill>
              </a:rPr>
              <a:pPr/>
              <a:t>25/08/2016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7996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989D57-3BF3-424F-AE93-F8711621F90B}" type="datetime1">
              <a:rPr lang="en-GB" smtClean="0"/>
              <a:t>25/08/2016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8B6853-4C35-4469-A4A9-845EAD63436B}" type="slidenum">
              <a:rPr lang="en-GB" smtClean="0"/>
              <a:t>‹#›</a:t>
            </a:fld>
            <a:endParaRPr lang="en-GB"/>
          </a:p>
        </p:txBody>
      </p:sp>
    </p:spTree>
    <p:extLst>
      <p:ext uri="{BB962C8B-B14F-4D97-AF65-F5344CB8AC3E}">
        <p14:creationId xmlns:p14="http://schemas.microsoft.com/office/powerpoint/2010/main" val="2354069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D118B-901A-48D6-803F-996EABD4422F}" type="datetimeFigureOut">
              <a:rPr lang="en-GB" smtClean="0">
                <a:solidFill>
                  <a:prstClr val="black">
                    <a:tint val="75000"/>
                  </a:prstClr>
                </a:solidFill>
              </a:rPr>
              <a:pPr/>
              <a:t>25/08/2016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1618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DD118B-901A-48D6-803F-996EABD4422F}" type="datetimeFigureOut">
              <a:rPr lang="en-GB" smtClean="0">
                <a:solidFill>
                  <a:prstClr val="black">
                    <a:tint val="75000"/>
                  </a:prstClr>
                </a:solidFill>
              </a:rPr>
              <a:pPr/>
              <a:t>25/08/2016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9549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DD118B-901A-48D6-803F-996EABD4422F}" type="datetimeFigureOut">
              <a:rPr lang="en-GB" smtClean="0">
                <a:solidFill>
                  <a:prstClr val="black">
                    <a:tint val="75000"/>
                  </a:prstClr>
                </a:solidFill>
              </a:rPr>
              <a:pPr/>
              <a:t>25/08/2016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8950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DD118B-901A-48D6-803F-996EABD4422F}" type="datetimeFigureOut">
              <a:rPr lang="en-GB" smtClean="0">
                <a:solidFill>
                  <a:prstClr val="black">
                    <a:tint val="75000"/>
                  </a:prstClr>
                </a:solidFill>
              </a:rPr>
              <a:pPr/>
              <a:t>25/08/2016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5408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DD118B-901A-48D6-803F-996EABD4422F}" type="datetimeFigureOut">
              <a:rPr lang="en-GB" smtClean="0">
                <a:solidFill>
                  <a:prstClr val="black">
                    <a:tint val="75000"/>
                  </a:prstClr>
                </a:solidFill>
              </a:rPr>
              <a:pPr/>
              <a:t>25/08/2016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9190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DD118B-901A-48D6-803F-996EABD4422F}" type="datetimeFigureOut">
              <a:rPr lang="en-GB" smtClean="0">
                <a:solidFill>
                  <a:prstClr val="black">
                    <a:tint val="75000"/>
                  </a:prstClr>
                </a:solidFill>
              </a:rPr>
              <a:pPr/>
              <a:t>25/08/2016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9115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3DD118B-901A-48D6-803F-996EABD4422F}" type="datetimeFigureOut">
              <a:rPr lang="en-GB" smtClean="0">
                <a:solidFill>
                  <a:prstClr val="black">
                    <a:tint val="75000"/>
                  </a:prstClr>
                </a:solidFill>
              </a:rPr>
              <a:pPr/>
              <a:t>25/08/2016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311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3DD118B-901A-48D6-803F-996EABD4422F}" type="datetimeFigureOut">
              <a:rPr lang="en-GB" smtClean="0">
                <a:solidFill>
                  <a:prstClr val="black">
                    <a:tint val="75000"/>
                  </a:prstClr>
                </a:solidFill>
              </a:rPr>
              <a:pPr/>
              <a:t>25/08/2016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915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3DD118B-901A-48D6-803F-996EABD4422F}" type="datetimeFigureOut">
              <a:rPr lang="en-GB" smtClean="0">
                <a:solidFill>
                  <a:prstClr val="black">
                    <a:tint val="75000"/>
                  </a:prstClr>
                </a:solidFill>
              </a:rPr>
              <a:pPr/>
              <a:t>25/08/2016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380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DD118B-901A-48D6-803F-996EABD4422F}" type="datetimeFigureOut">
              <a:rPr lang="en-GB" smtClean="0">
                <a:solidFill>
                  <a:prstClr val="black">
                    <a:tint val="75000"/>
                  </a:prstClr>
                </a:solidFill>
              </a:rPr>
              <a:pPr/>
              <a:t>25/08/2016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345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A70F71-4F13-4D6D-9841-5B0C2A8EB5DF}" type="datetime1">
              <a:rPr lang="en-GB" smtClean="0"/>
              <a:t>25/08/2016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8B6853-4C35-4469-A4A9-845EAD63436B}" type="slidenum">
              <a:rPr lang="en-GB" smtClean="0"/>
              <a:t>‹#›</a:t>
            </a:fld>
            <a:endParaRPr lang="en-GB"/>
          </a:p>
        </p:txBody>
      </p:sp>
    </p:spTree>
    <p:extLst>
      <p:ext uri="{BB962C8B-B14F-4D97-AF65-F5344CB8AC3E}">
        <p14:creationId xmlns:p14="http://schemas.microsoft.com/office/powerpoint/2010/main" val="23945661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D118B-901A-48D6-803F-996EABD4422F}" type="datetimeFigureOut">
              <a:rPr lang="en-GB" smtClean="0">
                <a:solidFill>
                  <a:prstClr val="black">
                    <a:tint val="75000"/>
                  </a:prstClr>
                </a:solidFill>
              </a:rPr>
              <a:pPr/>
              <a:t>25/08/2016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3335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D118B-901A-48D6-803F-996EABD4422F}" type="datetimeFigureOut">
              <a:rPr lang="en-GB" smtClean="0">
                <a:solidFill>
                  <a:prstClr val="black">
                    <a:tint val="75000"/>
                  </a:prstClr>
                </a:solidFill>
              </a:rPr>
              <a:pPr/>
              <a:t>25/08/2016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4510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DD118B-901A-48D6-803F-996EABD4422F}" type="datetimeFigureOut">
              <a:rPr lang="en-GB" smtClean="0">
                <a:solidFill>
                  <a:prstClr val="black">
                    <a:tint val="75000"/>
                  </a:prstClr>
                </a:solidFill>
              </a:rPr>
              <a:pPr/>
              <a:t>25/08/2016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64259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DD118B-901A-48D6-803F-996EABD4422F}" type="datetimeFigureOut">
              <a:rPr lang="en-GB" smtClean="0">
                <a:solidFill>
                  <a:prstClr val="black">
                    <a:tint val="75000"/>
                  </a:prstClr>
                </a:solidFill>
              </a:rPr>
              <a:pPr/>
              <a:t>25/08/2016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1928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3FE9941-E4D4-4F93-8DD7-AB35A5D2FAE6}" type="datetime1">
              <a:rPr lang="en-GB" smtClean="0"/>
              <a:t>25/08/2016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8B6853-4C35-4469-A4A9-845EAD63436B}" type="slidenum">
              <a:rPr lang="en-GB" smtClean="0"/>
              <a:t>‹#›</a:t>
            </a:fld>
            <a:endParaRPr lang="en-GB"/>
          </a:p>
        </p:txBody>
      </p:sp>
    </p:spTree>
    <p:extLst>
      <p:ext uri="{BB962C8B-B14F-4D97-AF65-F5344CB8AC3E}">
        <p14:creationId xmlns:p14="http://schemas.microsoft.com/office/powerpoint/2010/main" val="3691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2BC1AD-BCD7-4953-8278-0780B8B52E81}" type="datetime1">
              <a:rPr lang="en-GB" smtClean="0"/>
              <a:t>25/08/2016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8B6853-4C35-4469-A4A9-845EAD63436B}" type="slidenum">
              <a:rPr lang="en-GB" smtClean="0"/>
              <a:t>‹#›</a:t>
            </a:fld>
            <a:endParaRPr lang="en-GB"/>
          </a:p>
        </p:txBody>
      </p:sp>
    </p:spTree>
    <p:extLst>
      <p:ext uri="{BB962C8B-B14F-4D97-AF65-F5344CB8AC3E}">
        <p14:creationId xmlns:p14="http://schemas.microsoft.com/office/powerpoint/2010/main" val="3991940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88CC42C-138D-4755-8201-8BB17549A2EB}" type="datetime1">
              <a:rPr lang="en-GB" smtClean="0"/>
              <a:t>25/08/2016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8B6853-4C35-4469-A4A9-845EAD63436B}" type="slidenum">
              <a:rPr lang="en-GB" smtClean="0"/>
              <a:t>‹#›</a:t>
            </a:fld>
            <a:endParaRPr lang="en-GB"/>
          </a:p>
        </p:txBody>
      </p:sp>
    </p:spTree>
    <p:extLst>
      <p:ext uri="{BB962C8B-B14F-4D97-AF65-F5344CB8AC3E}">
        <p14:creationId xmlns:p14="http://schemas.microsoft.com/office/powerpoint/2010/main" val="179262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8AEA4-69CC-4BF4-ADAF-2AD08339236E}" type="datetime1">
              <a:rPr lang="en-GB" smtClean="0"/>
              <a:t>25/08/2016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8B6853-4C35-4469-A4A9-845EAD63436B}" type="slidenum">
              <a:rPr lang="en-GB" smtClean="0"/>
              <a:t>‹#›</a:t>
            </a:fld>
            <a:endParaRPr lang="en-GB"/>
          </a:p>
        </p:txBody>
      </p:sp>
    </p:spTree>
    <p:extLst>
      <p:ext uri="{BB962C8B-B14F-4D97-AF65-F5344CB8AC3E}">
        <p14:creationId xmlns:p14="http://schemas.microsoft.com/office/powerpoint/2010/main" val="230709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4DE36-787B-4DA6-8EE4-8292830E8A5F}" type="datetime1">
              <a:rPr lang="en-GB" smtClean="0"/>
              <a:t>25/08/2016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8B6853-4C35-4469-A4A9-845EAD63436B}" type="slidenum">
              <a:rPr lang="en-GB" smtClean="0"/>
              <a:t>‹#›</a:t>
            </a:fld>
            <a:endParaRPr lang="en-GB"/>
          </a:p>
        </p:txBody>
      </p:sp>
    </p:spTree>
    <p:extLst>
      <p:ext uri="{BB962C8B-B14F-4D97-AF65-F5344CB8AC3E}">
        <p14:creationId xmlns:p14="http://schemas.microsoft.com/office/powerpoint/2010/main" val="1730381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E2F22-B573-43A2-900F-34154D9ED881}" type="datetime1">
              <a:rPr lang="en-GB" smtClean="0"/>
              <a:t>25/08/2016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8B6853-4C35-4469-A4A9-845EAD63436B}" type="slidenum">
              <a:rPr lang="en-GB" smtClean="0"/>
              <a:t>‹#›</a:t>
            </a:fld>
            <a:endParaRPr lang="en-GB"/>
          </a:p>
        </p:txBody>
      </p:sp>
    </p:spTree>
    <p:extLst>
      <p:ext uri="{BB962C8B-B14F-4D97-AF65-F5344CB8AC3E}">
        <p14:creationId xmlns:p14="http://schemas.microsoft.com/office/powerpoint/2010/main" val="74237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F6711-7900-46CE-8D93-5E6D11B75F91}" type="datetime1">
              <a:rPr lang="en-GB" smtClean="0"/>
              <a:t>25/08/2016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B6853-4C35-4469-A4A9-845EAD63436B}" type="slidenum">
              <a:rPr lang="en-GB" smtClean="0"/>
              <a:t>‹#›</a:t>
            </a:fld>
            <a:endParaRPr lang="en-GB"/>
          </a:p>
        </p:txBody>
      </p:sp>
    </p:spTree>
    <p:extLst>
      <p:ext uri="{BB962C8B-B14F-4D97-AF65-F5344CB8AC3E}">
        <p14:creationId xmlns:p14="http://schemas.microsoft.com/office/powerpoint/2010/main" val="4225465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D118B-901A-48D6-803F-996EABD4422F}" type="datetimeFigureOut">
              <a:rPr lang="en-GB" smtClean="0">
                <a:solidFill>
                  <a:prstClr val="black">
                    <a:tint val="75000"/>
                  </a:prstClr>
                </a:solidFill>
              </a:rPr>
              <a:pPr/>
              <a:t>25/08/2016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42962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D118B-901A-48D6-803F-996EABD4422F}" type="datetimeFigureOut">
              <a:rPr lang="en-GB" smtClean="0">
                <a:solidFill>
                  <a:prstClr val="black">
                    <a:tint val="75000"/>
                  </a:prstClr>
                </a:solidFill>
              </a:rPr>
              <a:pPr/>
              <a:t>25/08/2016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28138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beisgovuk.citizenspace.com/ve/apprenticeship-funding-proposals/consult_view"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gov.uk/government/publications/apprenticeship-standards-list-of-occupations-available" TargetMode="External"/><Relationship Id="rId5" Type="http://schemas.openxmlformats.org/officeDocument/2006/relationships/hyperlink" Target="https://www.gov.uk/government/publications/future-of-apprenticeships-in-england-guidance-for-trailblazers" TargetMode="Externa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nidirect.gov.uk/campaigns/apprenticeships" TargetMode="External"/><Relationship Id="rId5" Type="http://schemas.openxmlformats.org/officeDocument/2006/relationships/hyperlink" Target="https://businesswales.gov.wales/skillsgateway/apprenticeships" TargetMode="External"/><Relationship Id="rId4" Type="http://schemas.openxmlformats.org/officeDocument/2006/relationships/hyperlink" Target="https://www.apprenticeships.sco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592"/>
            <a:ext cx="9180512" cy="687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31640" y="272842"/>
            <a:ext cx="6675225" cy="769441"/>
          </a:xfrm>
          <a:prstGeom prst="rect">
            <a:avLst/>
          </a:prstGeom>
          <a:noFill/>
        </p:spPr>
        <p:txBody>
          <a:bodyPr wrap="none" rtlCol="0">
            <a:spAutoFit/>
          </a:bodyPr>
          <a:lstStyle/>
          <a:p>
            <a:r>
              <a:rPr lang="en-GB" sz="4400" b="1" dirty="0" smtClean="0">
                <a:solidFill>
                  <a:schemeClr val="bg1"/>
                </a:solidFill>
                <a:latin typeface="Arial" panose="020B0604020202020204" pitchFamily="34" charset="0"/>
                <a:cs typeface="Arial" panose="020B0604020202020204" pitchFamily="34" charset="0"/>
              </a:rPr>
              <a:t>Apprenticeship Funding</a:t>
            </a:r>
            <a:endParaRPr lang="en-GB" sz="4400" b="1" dirty="0">
              <a:solidFill>
                <a:schemeClr val="bg1"/>
              </a:solidFill>
              <a:latin typeface="Arial" panose="020B0604020202020204" pitchFamily="34" charset="0"/>
              <a:cs typeface="Arial" panose="020B0604020202020204" pitchFamily="34" charset="0"/>
            </a:endParaRPr>
          </a:p>
        </p:txBody>
      </p:sp>
      <p:sp>
        <p:nvSpPr>
          <p:cNvPr id="3" name="AutoShape 2" descr="Image result for get in go f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result for get in go fa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4648" b="81186"/>
          <a:stretch/>
        </p:blipFill>
        <p:spPr bwMode="auto">
          <a:xfrm>
            <a:off x="5436096" y="5301208"/>
            <a:ext cx="2327473" cy="1292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redhouseacademy.org/image/redhouse/12-814-gigf-logo.jpg/100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0152" y="5301208"/>
            <a:ext cx="3090030" cy="141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033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3041089" cy="523220"/>
          </a:xfrm>
          <a:prstGeom prst="rect">
            <a:avLst/>
          </a:prstGeom>
          <a:noFill/>
        </p:spPr>
        <p:txBody>
          <a:bodyPr wrap="none" rtlCol="0">
            <a:spAutoFit/>
          </a:bodyPr>
          <a:lstStyle/>
          <a:p>
            <a:r>
              <a:rPr lang="en-GB" sz="2800" b="1" dirty="0">
                <a:solidFill>
                  <a:schemeClr val="bg1"/>
                </a:solidFill>
              </a:rPr>
              <a:t>Purchasing training</a:t>
            </a:r>
          </a:p>
        </p:txBody>
      </p:sp>
      <p:sp>
        <p:nvSpPr>
          <p:cNvPr id="8" name="Rectangle 7"/>
          <p:cNvSpPr/>
          <p:nvPr/>
        </p:nvSpPr>
        <p:spPr>
          <a:xfrm>
            <a:off x="323529" y="1183099"/>
            <a:ext cx="8280920" cy="4478149"/>
          </a:xfrm>
          <a:prstGeom prst="rect">
            <a:avLst/>
          </a:prstGeom>
          <a:ln>
            <a:noFill/>
          </a:ln>
        </p:spPr>
        <p:txBody>
          <a:bodyPr wrap="square">
            <a:spAutoFit/>
          </a:bodyPr>
          <a:lstStyle/>
          <a:p>
            <a:r>
              <a:rPr lang="en-GB" sz="1900" b="1" dirty="0" smtClean="0">
                <a:solidFill>
                  <a:prstClr val="black"/>
                </a:solidFill>
              </a:rPr>
              <a:t>Digital funds and government funding </a:t>
            </a:r>
            <a:r>
              <a:rPr lang="en-GB" sz="1900" b="1" u="sng" dirty="0" smtClean="0">
                <a:solidFill>
                  <a:prstClr val="black"/>
                </a:solidFill>
              </a:rPr>
              <a:t>can</a:t>
            </a:r>
            <a:r>
              <a:rPr lang="en-GB" sz="1900" b="1" dirty="0" smtClean="0">
                <a:solidFill>
                  <a:prstClr val="black"/>
                </a:solidFill>
              </a:rPr>
              <a:t> be used for:</a:t>
            </a:r>
          </a:p>
          <a:p>
            <a:pPr marL="800100" lvl="1" indent="-342900">
              <a:buFont typeface="Arial" panose="020B0604020202020204" pitchFamily="34" charset="0"/>
              <a:buChar char="•"/>
            </a:pPr>
            <a:r>
              <a:rPr lang="en-GB" sz="1900" dirty="0" smtClean="0">
                <a:solidFill>
                  <a:prstClr val="black"/>
                </a:solidFill>
              </a:rPr>
              <a:t>apprenticeship </a:t>
            </a:r>
            <a:r>
              <a:rPr lang="en-GB" sz="1900" dirty="0">
                <a:solidFill>
                  <a:prstClr val="black"/>
                </a:solidFill>
              </a:rPr>
              <a:t>training and </a:t>
            </a:r>
            <a:r>
              <a:rPr lang="en-GB" sz="1900" dirty="0" smtClean="0">
                <a:solidFill>
                  <a:prstClr val="black"/>
                </a:solidFill>
              </a:rPr>
              <a:t>assessment </a:t>
            </a:r>
          </a:p>
          <a:p>
            <a:pPr marL="800100" lvl="1" indent="-342900">
              <a:buFont typeface="Arial" panose="020B0604020202020204" pitchFamily="34" charset="0"/>
              <a:buChar char="•"/>
            </a:pPr>
            <a:r>
              <a:rPr lang="en-GB" sz="1900" dirty="0" smtClean="0">
                <a:solidFill>
                  <a:prstClr val="black"/>
                </a:solidFill>
              </a:rPr>
              <a:t>against an approved framework or standard </a:t>
            </a:r>
            <a:endParaRPr lang="en-GB" sz="1900" dirty="0">
              <a:solidFill>
                <a:prstClr val="black"/>
              </a:solidFill>
            </a:endParaRPr>
          </a:p>
          <a:p>
            <a:pPr marL="800100" lvl="1" indent="-342900">
              <a:buFont typeface="Arial" panose="020B0604020202020204" pitchFamily="34" charset="0"/>
              <a:buChar char="•"/>
            </a:pPr>
            <a:r>
              <a:rPr lang="en-GB" sz="1900" dirty="0" smtClean="0">
                <a:solidFill>
                  <a:prstClr val="black"/>
                </a:solidFill>
              </a:rPr>
              <a:t>with </a:t>
            </a:r>
            <a:r>
              <a:rPr lang="en-GB" sz="1900" dirty="0">
                <a:solidFill>
                  <a:prstClr val="black"/>
                </a:solidFill>
              </a:rPr>
              <a:t>an approved training provider and assessment </a:t>
            </a:r>
            <a:r>
              <a:rPr lang="en-GB" sz="1900" dirty="0" smtClean="0">
                <a:solidFill>
                  <a:prstClr val="black"/>
                </a:solidFill>
              </a:rPr>
              <a:t>organisation </a:t>
            </a:r>
          </a:p>
          <a:p>
            <a:pPr marL="800100" lvl="1" indent="-342900">
              <a:buFont typeface="Arial" panose="020B0604020202020204" pitchFamily="34" charset="0"/>
              <a:buChar char="•"/>
            </a:pPr>
            <a:r>
              <a:rPr lang="en-GB" sz="1900" dirty="0" smtClean="0">
                <a:solidFill>
                  <a:prstClr val="black"/>
                </a:solidFill>
              </a:rPr>
              <a:t>up to the funding band maximum for that apprenticeship</a:t>
            </a:r>
          </a:p>
          <a:p>
            <a:pPr marL="342900" indent="-342900">
              <a:buFont typeface="Arial" panose="020B0604020202020204" pitchFamily="34" charset="0"/>
              <a:buChar char="•"/>
            </a:pPr>
            <a:endParaRPr lang="en-GB" sz="1900" dirty="0">
              <a:solidFill>
                <a:prstClr val="black"/>
              </a:solidFill>
            </a:endParaRPr>
          </a:p>
          <a:p>
            <a:r>
              <a:rPr lang="en-GB" sz="1900" b="1" dirty="0">
                <a:solidFill>
                  <a:prstClr val="black"/>
                </a:solidFill>
              </a:rPr>
              <a:t>Digital funds and government funding </a:t>
            </a:r>
            <a:r>
              <a:rPr lang="en-GB" sz="1900" b="1" u="sng" dirty="0" smtClean="0">
                <a:solidFill>
                  <a:prstClr val="black"/>
                </a:solidFill>
              </a:rPr>
              <a:t>can not</a:t>
            </a:r>
            <a:r>
              <a:rPr lang="en-GB" sz="1900" b="1" dirty="0" smtClean="0">
                <a:solidFill>
                  <a:prstClr val="black"/>
                </a:solidFill>
              </a:rPr>
              <a:t> </a:t>
            </a:r>
            <a:r>
              <a:rPr lang="en-GB" sz="1900" b="1" dirty="0">
                <a:solidFill>
                  <a:prstClr val="black"/>
                </a:solidFill>
              </a:rPr>
              <a:t>be used for:</a:t>
            </a:r>
          </a:p>
          <a:p>
            <a:pPr marL="800100" lvl="1" indent="-342900">
              <a:buFont typeface="Arial" panose="020B0604020202020204" pitchFamily="34" charset="0"/>
              <a:buChar char="•"/>
            </a:pPr>
            <a:r>
              <a:rPr lang="en-GB" sz="1900" dirty="0" smtClean="0">
                <a:solidFill>
                  <a:prstClr val="black"/>
                </a:solidFill>
              </a:rPr>
              <a:t>wages</a:t>
            </a:r>
            <a:endParaRPr lang="en-GB" sz="1900" dirty="0">
              <a:solidFill>
                <a:prstClr val="black"/>
              </a:solidFill>
            </a:endParaRPr>
          </a:p>
          <a:p>
            <a:pPr marL="800100" lvl="1" indent="-342900">
              <a:buFont typeface="Arial" panose="020B0604020202020204" pitchFamily="34" charset="0"/>
              <a:buChar char="•"/>
            </a:pPr>
            <a:r>
              <a:rPr lang="en-GB" sz="1900" dirty="0" smtClean="0">
                <a:solidFill>
                  <a:prstClr val="black"/>
                </a:solidFill>
              </a:rPr>
              <a:t>travel </a:t>
            </a:r>
            <a:r>
              <a:rPr lang="en-GB" sz="1900" dirty="0">
                <a:solidFill>
                  <a:prstClr val="black"/>
                </a:solidFill>
              </a:rPr>
              <a:t>and </a:t>
            </a:r>
            <a:r>
              <a:rPr lang="en-GB" sz="1900" dirty="0" smtClean="0">
                <a:solidFill>
                  <a:prstClr val="black"/>
                </a:solidFill>
              </a:rPr>
              <a:t>subsistence costs</a:t>
            </a:r>
            <a:endParaRPr lang="en-GB" sz="1900" dirty="0">
              <a:solidFill>
                <a:prstClr val="black"/>
              </a:solidFill>
            </a:endParaRPr>
          </a:p>
          <a:p>
            <a:pPr marL="800100" lvl="1" indent="-342900">
              <a:buFont typeface="Arial" panose="020B0604020202020204" pitchFamily="34" charset="0"/>
              <a:buChar char="•"/>
            </a:pPr>
            <a:r>
              <a:rPr lang="en-GB" sz="1900" dirty="0">
                <a:solidFill>
                  <a:prstClr val="black"/>
                </a:solidFill>
              </a:rPr>
              <a:t>managerial </a:t>
            </a:r>
            <a:r>
              <a:rPr lang="en-GB" sz="1900" dirty="0" smtClean="0">
                <a:solidFill>
                  <a:prstClr val="black"/>
                </a:solidFill>
              </a:rPr>
              <a:t>costs</a:t>
            </a:r>
            <a:endParaRPr lang="en-GB" sz="1900" dirty="0">
              <a:solidFill>
                <a:prstClr val="black"/>
              </a:solidFill>
            </a:endParaRPr>
          </a:p>
          <a:p>
            <a:pPr marL="800100" lvl="1" indent="-342900">
              <a:buFont typeface="Arial" panose="020B0604020202020204" pitchFamily="34" charset="0"/>
              <a:buChar char="•"/>
            </a:pPr>
            <a:r>
              <a:rPr lang="en-GB" sz="1900" dirty="0" smtClean="0">
                <a:solidFill>
                  <a:prstClr val="black"/>
                </a:solidFill>
              </a:rPr>
              <a:t>traineeships</a:t>
            </a:r>
            <a:endParaRPr lang="en-GB" sz="1900" dirty="0">
              <a:solidFill>
                <a:prstClr val="black"/>
              </a:solidFill>
            </a:endParaRPr>
          </a:p>
          <a:p>
            <a:pPr marL="800100" lvl="1" indent="-342900">
              <a:buFont typeface="Arial" panose="020B0604020202020204" pitchFamily="34" charset="0"/>
              <a:buChar char="•"/>
            </a:pPr>
            <a:r>
              <a:rPr lang="en-GB" sz="1900" dirty="0">
                <a:solidFill>
                  <a:prstClr val="black"/>
                </a:solidFill>
              </a:rPr>
              <a:t>work placement programmes </a:t>
            </a:r>
          </a:p>
          <a:p>
            <a:pPr marL="800100" lvl="1" indent="-342900">
              <a:buFont typeface="Arial" panose="020B0604020202020204" pitchFamily="34" charset="0"/>
              <a:buChar char="•"/>
            </a:pPr>
            <a:r>
              <a:rPr lang="en-GB" sz="1900" dirty="0">
                <a:solidFill>
                  <a:prstClr val="black"/>
                </a:solidFill>
              </a:rPr>
              <a:t>the costs of setting up an apprenticeship </a:t>
            </a:r>
            <a:r>
              <a:rPr lang="en-GB" sz="1900" dirty="0" smtClean="0">
                <a:solidFill>
                  <a:prstClr val="black"/>
                </a:solidFill>
              </a:rPr>
              <a:t>programme</a:t>
            </a:r>
          </a:p>
          <a:p>
            <a:endParaRPr lang="en-GB" sz="1900" b="1" dirty="0" smtClean="0">
              <a:solidFill>
                <a:prstClr val="black"/>
              </a:solidFill>
            </a:endParaRPr>
          </a:p>
          <a:p>
            <a:pPr marL="800100" lvl="1" indent="-342900">
              <a:buFont typeface="Arial" panose="020B0604020202020204" pitchFamily="34" charset="0"/>
              <a:buChar char="•"/>
            </a:pPr>
            <a:endParaRPr lang="en-GB" sz="1900" dirty="0">
              <a:solidFill>
                <a:prstClr val="black"/>
              </a:solidFill>
            </a:endParaRPr>
          </a:p>
        </p:txBody>
      </p:sp>
      <p:sp>
        <p:nvSpPr>
          <p:cNvPr id="2" name="Slide Number Placeholder 1"/>
          <p:cNvSpPr>
            <a:spLocks noGrp="1"/>
          </p:cNvSpPr>
          <p:nvPr>
            <p:ph type="sldNum" sz="quarter" idx="12"/>
          </p:nvPr>
        </p:nvSpPr>
        <p:spPr/>
        <p:txBody>
          <a:bodyPr/>
          <a:lstStyle/>
          <a:p>
            <a:fld id="{148B6853-4C35-4469-A4A9-845EAD63436B}" type="slidenum">
              <a:rPr lang="en-GB" smtClean="0"/>
              <a:t>10</a:t>
            </a:fld>
            <a:endParaRPr lang="en-GB"/>
          </a:p>
        </p:txBody>
      </p:sp>
    </p:spTree>
    <p:extLst>
      <p:ext uri="{BB962C8B-B14F-4D97-AF65-F5344CB8AC3E}">
        <p14:creationId xmlns:p14="http://schemas.microsoft.com/office/powerpoint/2010/main" val="3918091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113097" y="3848120"/>
            <a:ext cx="8928992" cy="1420231"/>
          </a:xfrm>
          <a:prstGeom prst="rect">
            <a:avLst/>
          </a:prstGeom>
          <a:solidFill>
            <a:schemeClr val="accent5">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grpSp>
        <p:nvGrpSpPr>
          <p:cNvPr id="9" name="Group 8"/>
          <p:cNvGrpSpPr/>
          <p:nvPr/>
        </p:nvGrpSpPr>
        <p:grpSpPr>
          <a:xfrm>
            <a:off x="94513" y="908720"/>
            <a:ext cx="8928992" cy="5830817"/>
            <a:chOff x="94513" y="1150168"/>
            <a:chExt cx="8928992" cy="6182749"/>
          </a:xfrm>
        </p:grpSpPr>
        <p:sp>
          <p:nvSpPr>
            <p:cNvPr id="10" name="Rectangle 9"/>
            <p:cNvSpPr/>
            <p:nvPr/>
          </p:nvSpPr>
          <p:spPr>
            <a:xfrm>
              <a:off x="94513" y="1150168"/>
              <a:ext cx="8928992" cy="149143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p:nvSpPr>
          <p:spPr>
            <a:xfrm>
              <a:off x="94513" y="5826965"/>
              <a:ext cx="8928992" cy="1505952"/>
            </a:xfrm>
            <a:prstGeom prst="rect">
              <a:avLst/>
            </a:prstGeom>
            <a:solidFill>
              <a:srgbClr val="0F243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rot="16200000">
              <a:off x="-280005" y="6447019"/>
              <a:ext cx="1118372" cy="292388"/>
            </a:xfrm>
            <a:prstGeom prst="rect">
              <a:avLst/>
            </a:prstGeom>
            <a:noFill/>
          </p:spPr>
          <p:txBody>
            <a:bodyPr wrap="none" rtlCol="0">
              <a:spAutoFit/>
            </a:bodyPr>
            <a:lstStyle/>
            <a:p>
              <a:pPr>
                <a:spcAft>
                  <a:spcPts val="600"/>
                </a:spcAft>
              </a:pPr>
              <a:r>
                <a:rPr lang="en-GB" sz="1300" b="1" dirty="0" smtClean="0">
                  <a:solidFill>
                    <a:prstClr val="white"/>
                  </a:solidFill>
                  <a:cs typeface="Calibri" pitchFamily="34" charset="0"/>
                </a:rPr>
                <a:t>Government</a:t>
              </a:r>
              <a:endParaRPr lang="en-GB" sz="1300" b="1" dirty="0">
                <a:solidFill>
                  <a:prstClr val="white"/>
                </a:solidFill>
                <a:cs typeface="Calibri" pitchFamily="34" charset="0"/>
              </a:endParaRPr>
            </a:p>
          </p:txBody>
        </p:sp>
        <p:sp>
          <p:nvSpPr>
            <p:cNvPr id="14" name="TextBox 13"/>
            <p:cNvSpPr txBox="1"/>
            <p:nvPr/>
          </p:nvSpPr>
          <p:spPr>
            <a:xfrm rot="16200000">
              <a:off x="-31792" y="4759778"/>
              <a:ext cx="822002" cy="492443"/>
            </a:xfrm>
            <a:prstGeom prst="rect">
              <a:avLst/>
            </a:prstGeom>
            <a:noFill/>
          </p:spPr>
          <p:txBody>
            <a:bodyPr wrap="none" rtlCol="0">
              <a:spAutoFit/>
            </a:bodyPr>
            <a:lstStyle/>
            <a:p>
              <a:pPr>
                <a:spcAft>
                  <a:spcPts val="600"/>
                </a:spcAft>
              </a:pPr>
              <a:r>
                <a:rPr lang="en-GB" sz="1300" b="1" dirty="0" smtClean="0">
                  <a:solidFill>
                    <a:prstClr val="white"/>
                  </a:solidFill>
                  <a:cs typeface="Calibri" pitchFamily="34" charset="0"/>
                </a:rPr>
                <a:t>Training </a:t>
              </a:r>
              <a:br>
                <a:rPr lang="en-GB" sz="1300" b="1" dirty="0" smtClean="0">
                  <a:solidFill>
                    <a:prstClr val="white"/>
                  </a:solidFill>
                  <a:cs typeface="Calibri" pitchFamily="34" charset="0"/>
                </a:rPr>
              </a:br>
              <a:r>
                <a:rPr lang="en-GB" sz="1300" b="1" dirty="0" smtClean="0">
                  <a:solidFill>
                    <a:prstClr val="white"/>
                  </a:solidFill>
                  <a:cs typeface="Calibri" pitchFamily="34" charset="0"/>
                </a:rPr>
                <a:t>Provider</a:t>
              </a:r>
              <a:endParaRPr lang="en-GB" sz="1300" b="1" dirty="0">
                <a:solidFill>
                  <a:prstClr val="white"/>
                </a:solidFill>
                <a:cs typeface="Calibri" pitchFamily="34" charset="0"/>
              </a:endParaRPr>
            </a:p>
          </p:txBody>
        </p:sp>
        <p:sp>
          <p:nvSpPr>
            <p:cNvPr id="17" name="Rectangle 16"/>
            <p:cNvSpPr/>
            <p:nvPr/>
          </p:nvSpPr>
          <p:spPr>
            <a:xfrm>
              <a:off x="7812360" y="4542071"/>
              <a:ext cx="938516" cy="846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Paid by SFA and balance by employer</a:t>
              </a:r>
              <a:endParaRPr lang="en-GB" sz="1200" dirty="0">
                <a:solidFill>
                  <a:prstClr val="black"/>
                </a:solidFill>
              </a:endParaRPr>
            </a:p>
          </p:txBody>
        </p:sp>
        <p:sp>
          <p:nvSpPr>
            <p:cNvPr id="29" name="Right Arrow 28"/>
            <p:cNvSpPr/>
            <p:nvPr/>
          </p:nvSpPr>
          <p:spPr>
            <a:xfrm>
              <a:off x="1658075" y="1968526"/>
              <a:ext cx="324037" cy="318352"/>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Rectangle 29"/>
            <p:cNvSpPr/>
            <p:nvPr/>
          </p:nvSpPr>
          <p:spPr>
            <a:xfrm>
              <a:off x="586957" y="1638352"/>
              <a:ext cx="1071118" cy="867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HMRC collect levy (PAYE)</a:t>
              </a:r>
              <a:endParaRPr lang="en-GB" sz="1200" dirty="0">
                <a:solidFill>
                  <a:prstClr val="black"/>
                </a:solidFill>
              </a:endParaRPr>
            </a:p>
          </p:txBody>
        </p:sp>
        <p:sp>
          <p:nvSpPr>
            <p:cNvPr id="31" name="Right Arrow 30"/>
            <p:cNvSpPr/>
            <p:nvPr/>
          </p:nvSpPr>
          <p:spPr>
            <a:xfrm>
              <a:off x="3138274" y="1932686"/>
              <a:ext cx="324037" cy="318352"/>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Right Arrow 31"/>
            <p:cNvSpPr/>
            <p:nvPr/>
          </p:nvSpPr>
          <p:spPr>
            <a:xfrm>
              <a:off x="4627744" y="1968525"/>
              <a:ext cx="324037" cy="318352"/>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3" name="Right Arrow 32"/>
            <p:cNvSpPr/>
            <p:nvPr/>
          </p:nvSpPr>
          <p:spPr>
            <a:xfrm>
              <a:off x="6084168" y="1968524"/>
              <a:ext cx="324037" cy="318352"/>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0" name="Rectangle 39"/>
            <p:cNvSpPr/>
            <p:nvPr/>
          </p:nvSpPr>
          <p:spPr>
            <a:xfrm>
              <a:off x="3579467" y="1712478"/>
              <a:ext cx="1048277" cy="83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GB" sz="1200" dirty="0" smtClean="0">
                  <a:solidFill>
                    <a:prstClr val="black"/>
                  </a:solidFill>
                </a:rPr>
                <a:t>Employs </a:t>
              </a:r>
              <a:r>
                <a:rPr lang="en-GB" sz="1200" dirty="0">
                  <a:solidFill>
                    <a:prstClr val="black"/>
                  </a:solidFill>
                </a:rPr>
                <a:t>a</a:t>
              </a:r>
              <a:r>
                <a:rPr lang="en-GB" sz="1200" dirty="0" smtClean="0">
                  <a:solidFill>
                    <a:prstClr val="black"/>
                  </a:solidFill>
                </a:rPr>
                <a:t>pprentice and  </a:t>
              </a:r>
              <a:r>
                <a:rPr lang="en-GB" sz="1200" dirty="0">
                  <a:solidFill>
                    <a:prstClr val="black"/>
                  </a:solidFill>
                </a:rPr>
                <a:t>c</a:t>
              </a:r>
              <a:r>
                <a:rPr lang="en-GB" sz="1200" dirty="0" smtClean="0">
                  <a:solidFill>
                    <a:prstClr val="black"/>
                  </a:solidFill>
                </a:rPr>
                <a:t>ommits to training</a:t>
              </a:r>
              <a:br>
                <a:rPr lang="en-GB" sz="1200" dirty="0" smtClean="0">
                  <a:solidFill>
                    <a:prstClr val="black"/>
                  </a:solidFill>
                </a:rPr>
              </a:br>
              <a:endParaRPr lang="en-GB" sz="1200" dirty="0">
                <a:solidFill>
                  <a:prstClr val="black"/>
                </a:solidFill>
              </a:endParaRPr>
            </a:p>
          </p:txBody>
        </p:sp>
        <p:sp>
          <p:nvSpPr>
            <p:cNvPr id="42" name="Rectangle 41"/>
            <p:cNvSpPr/>
            <p:nvPr/>
          </p:nvSpPr>
          <p:spPr>
            <a:xfrm>
              <a:off x="5026667" y="4600005"/>
              <a:ext cx="1110282" cy="910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prstClr val="black"/>
                  </a:solidFill>
                </a:rPr>
                <a:t>Provides training to apprentice</a:t>
              </a:r>
            </a:p>
            <a:p>
              <a:pPr algn="ctr"/>
              <a:endParaRPr lang="en-GB" sz="1200" dirty="0">
                <a:solidFill>
                  <a:prstClr val="black"/>
                </a:solidFill>
              </a:endParaRPr>
            </a:p>
          </p:txBody>
        </p:sp>
        <p:sp>
          <p:nvSpPr>
            <p:cNvPr id="43" name="Rectangle 42"/>
            <p:cNvSpPr/>
            <p:nvPr/>
          </p:nvSpPr>
          <p:spPr>
            <a:xfrm>
              <a:off x="5228731" y="6149986"/>
              <a:ext cx="909553" cy="859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Timely data on training</a:t>
              </a:r>
              <a:endParaRPr lang="en-GB" sz="1200" dirty="0">
                <a:solidFill>
                  <a:prstClr val="black"/>
                </a:solidFill>
              </a:endParaRPr>
            </a:p>
          </p:txBody>
        </p:sp>
        <p:sp>
          <p:nvSpPr>
            <p:cNvPr id="45" name="Rectangle 44"/>
            <p:cNvSpPr/>
            <p:nvPr/>
          </p:nvSpPr>
          <p:spPr>
            <a:xfrm>
              <a:off x="2070215" y="1643043"/>
              <a:ext cx="1075440" cy="86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Employer </a:t>
              </a:r>
              <a:r>
                <a:rPr lang="en-GB" sz="1200" dirty="0">
                  <a:solidFill>
                    <a:prstClr val="black"/>
                  </a:solidFill>
                </a:rPr>
                <a:t>views </a:t>
              </a:r>
              <a:r>
                <a:rPr lang="en-GB" sz="1200" dirty="0" smtClean="0">
                  <a:solidFill>
                    <a:prstClr val="black"/>
                  </a:solidFill>
                </a:rPr>
                <a:t> </a:t>
              </a:r>
              <a:r>
                <a:rPr lang="en-GB" sz="1200" dirty="0">
                  <a:solidFill>
                    <a:prstClr val="black"/>
                  </a:solidFill>
                </a:rPr>
                <a:t>funds in digital </a:t>
              </a:r>
              <a:r>
                <a:rPr lang="en-GB" sz="1200" dirty="0" smtClean="0">
                  <a:solidFill>
                    <a:prstClr val="black"/>
                  </a:solidFill>
                </a:rPr>
                <a:t>account to spend in England</a:t>
              </a:r>
              <a:endParaRPr lang="en-GB" sz="1200" dirty="0">
                <a:solidFill>
                  <a:prstClr val="black"/>
                </a:solidFill>
              </a:endParaRPr>
            </a:p>
          </p:txBody>
        </p:sp>
        <p:sp>
          <p:nvSpPr>
            <p:cNvPr id="47" name="Rectangle 46"/>
            <p:cNvSpPr/>
            <p:nvPr/>
          </p:nvSpPr>
          <p:spPr>
            <a:xfrm>
              <a:off x="6668891" y="6157915"/>
              <a:ext cx="909553" cy="85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Check training is complete</a:t>
              </a:r>
              <a:endParaRPr lang="en-GB" sz="1200" dirty="0">
                <a:solidFill>
                  <a:prstClr val="black"/>
                </a:solidFill>
              </a:endParaRPr>
            </a:p>
          </p:txBody>
        </p:sp>
        <p:sp>
          <p:nvSpPr>
            <p:cNvPr id="48" name="Rectangle 47"/>
            <p:cNvSpPr/>
            <p:nvPr/>
          </p:nvSpPr>
          <p:spPr>
            <a:xfrm>
              <a:off x="7917616" y="6141610"/>
              <a:ext cx="909553" cy="85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If funding unlocked: pay provider</a:t>
              </a:r>
              <a:endParaRPr lang="en-GB" sz="1200" dirty="0">
                <a:solidFill>
                  <a:prstClr val="black"/>
                </a:solidFill>
              </a:endParaRPr>
            </a:p>
          </p:txBody>
        </p:sp>
        <p:sp>
          <p:nvSpPr>
            <p:cNvPr id="49" name="Rectangle 48"/>
            <p:cNvSpPr/>
            <p:nvPr/>
          </p:nvSpPr>
          <p:spPr>
            <a:xfrm>
              <a:off x="2070215" y="4600005"/>
              <a:ext cx="1075441" cy="918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GB" sz="1200" dirty="0" smtClean="0">
                  <a:solidFill>
                    <a:prstClr val="black"/>
                  </a:solidFill>
                </a:rPr>
                <a:t>Registers with SFA</a:t>
              </a:r>
              <a:endParaRPr lang="en-GB" sz="1200" dirty="0">
                <a:solidFill>
                  <a:prstClr val="black"/>
                </a:solidFill>
              </a:endParaRPr>
            </a:p>
          </p:txBody>
        </p:sp>
        <p:sp>
          <p:nvSpPr>
            <p:cNvPr id="52" name="Rectangle 51"/>
            <p:cNvSpPr/>
            <p:nvPr/>
          </p:nvSpPr>
          <p:spPr>
            <a:xfrm>
              <a:off x="479226" y="6596973"/>
              <a:ext cx="4288172" cy="450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Employer and Provider Identity Assurance</a:t>
              </a:r>
              <a:endParaRPr lang="en-GB" sz="1200" dirty="0">
                <a:solidFill>
                  <a:prstClr val="black"/>
                </a:solidFill>
              </a:endParaRPr>
            </a:p>
          </p:txBody>
        </p:sp>
        <p:sp>
          <p:nvSpPr>
            <p:cNvPr id="53" name="Rectangle 52"/>
            <p:cNvSpPr/>
            <p:nvPr/>
          </p:nvSpPr>
          <p:spPr>
            <a:xfrm>
              <a:off x="470636" y="6086768"/>
              <a:ext cx="4305352" cy="391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Pass data on levy payments from HMRC to </a:t>
              </a:r>
              <a:r>
                <a:rPr lang="en-GB" sz="1200" dirty="0" err="1" smtClean="0">
                  <a:solidFill>
                    <a:prstClr val="black"/>
                  </a:solidFill>
                </a:rPr>
                <a:t>DfE</a:t>
              </a:r>
              <a:endParaRPr lang="en-GB" sz="1200" dirty="0">
                <a:solidFill>
                  <a:prstClr val="black"/>
                </a:solidFill>
              </a:endParaRPr>
            </a:p>
          </p:txBody>
        </p:sp>
        <p:sp>
          <p:nvSpPr>
            <p:cNvPr id="54" name="Rectangle 53"/>
            <p:cNvSpPr/>
            <p:nvPr/>
          </p:nvSpPr>
          <p:spPr>
            <a:xfrm>
              <a:off x="7827537" y="1661094"/>
              <a:ext cx="1044962" cy="830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Unused funds expire after 18 months</a:t>
              </a:r>
              <a:endParaRPr lang="en-GB" sz="1200" dirty="0">
                <a:solidFill>
                  <a:prstClr val="black"/>
                </a:solidFill>
              </a:endParaRPr>
            </a:p>
          </p:txBody>
        </p:sp>
        <p:sp>
          <p:nvSpPr>
            <p:cNvPr id="16" name="Rectangle 15"/>
            <p:cNvSpPr/>
            <p:nvPr/>
          </p:nvSpPr>
          <p:spPr>
            <a:xfrm>
              <a:off x="5040052" y="1675263"/>
              <a:ext cx="1098232" cy="830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Receives training for apprentice</a:t>
              </a:r>
              <a:endParaRPr lang="en-GB" sz="1200" dirty="0">
                <a:solidFill>
                  <a:prstClr val="black"/>
                </a:solidFill>
              </a:endParaRPr>
            </a:p>
          </p:txBody>
        </p:sp>
        <p:sp>
          <p:nvSpPr>
            <p:cNvPr id="44" name="Rectangle 43"/>
            <p:cNvSpPr/>
            <p:nvPr/>
          </p:nvSpPr>
          <p:spPr>
            <a:xfrm>
              <a:off x="6372200" y="1646924"/>
              <a:ext cx="1070137" cy="858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Payments to providers taken from digital account</a:t>
              </a:r>
              <a:endParaRPr lang="en-GB" sz="1200" dirty="0">
                <a:solidFill>
                  <a:prstClr val="black"/>
                </a:solidFill>
              </a:endParaRPr>
            </a:p>
          </p:txBody>
        </p:sp>
        <p:sp>
          <p:nvSpPr>
            <p:cNvPr id="41" name="Rectangle 40"/>
            <p:cNvSpPr/>
            <p:nvPr/>
          </p:nvSpPr>
          <p:spPr>
            <a:xfrm>
              <a:off x="3539870" y="4594998"/>
              <a:ext cx="1104138" cy="918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GB" sz="1200" dirty="0" smtClean="0">
                  <a:solidFill>
                    <a:prstClr val="black"/>
                  </a:solidFill>
                </a:rPr>
                <a:t>Commits to provide apprenticeship training</a:t>
              </a:r>
              <a:endParaRPr lang="en-GB" sz="1200" dirty="0">
                <a:solidFill>
                  <a:prstClr val="black"/>
                </a:solidFill>
              </a:endParaRPr>
            </a:p>
          </p:txBody>
        </p:sp>
      </p:grpSp>
      <p:sp>
        <p:nvSpPr>
          <p:cNvPr id="67" name="Rectangle 66"/>
          <p:cNvSpPr/>
          <p:nvPr/>
        </p:nvSpPr>
        <p:spPr>
          <a:xfrm>
            <a:off x="106304" y="2350844"/>
            <a:ext cx="8928992" cy="1420231"/>
          </a:xfrm>
          <a:prstGeom prst="rect">
            <a:avLst/>
          </a:prstGeom>
          <a:solidFill>
            <a:schemeClr val="accent4">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5246373" cy="523220"/>
          </a:xfrm>
          <a:prstGeom prst="rect">
            <a:avLst/>
          </a:prstGeom>
          <a:noFill/>
        </p:spPr>
        <p:txBody>
          <a:bodyPr wrap="none" rtlCol="0">
            <a:spAutoFit/>
          </a:bodyPr>
          <a:lstStyle/>
          <a:p>
            <a:r>
              <a:rPr lang="en-GB" sz="2800" b="1" dirty="0" smtClean="0">
                <a:solidFill>
                  <a:prstClr val="white"/>
                </a:solidFill>
              </a:rPr>
              <a:t>How the funding system will work</a:t>
            </a:r>
            <a:endParaRPr lang="en-GB" sz="2800" b="1" dirty="0">
              <a:solidFill>
                <a:prstClr val="white"/>
              </a:solidFill>
            </a:endParaRPr>
          </a:p>
        </p:txBody>
      </p:sp>
      <p:sp>
        <p:nvSpPr>
          <p:cNvPr id="61" name="Right Arrow 60"/>
          <p:cNvSpPr/>
          <p:nvPr/>
        </p:nvSpPr>
        <p:spPr>
          <a:xfrm>
            <a:off x="7442337" y="1680496"/>
            <a:ext cx="370023" cy="300233"/>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8" name="Rectangle 57"/>
          <p:cNvSpPr/>
          <p:nvPr/>
        </p:nvSpPr>
        <p:spPr>
          <a:xfrm>
            <a:off x="2056816" y="949370"/>
            <a:ext cx="1088840" cy="311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 10% Top up</a:t>
            </a:r>
            <a:endParaRPr lang="en-GB" sz="1200" dirty="0">
              <a:solidFill>
                <a:prstClr val="black"/>
              </a:solidFill>
            </a:endParaRPr>
          </a:p>
        </p:txBody>
      </p:sp>
      <p:sp>
        <p:nvSpPr>
          <p:cNvPr id="69" name="TextBox 68"/>
          <p:cNvSpPr txBox="1"/>
          <p:nvPr/>
        </p:nvSpPr>
        <p:spPr>
          <a:xfrm rot="16200000">
            <a:off x="-427011" y="1353374"/>
            <a:ext cx="1535491" cy="492443"/>
          </a:xfrm>
          <a:prstGeom prst="rect">
            <a:avLst/>
          </a:prstGeom>
          <a:noFill/>
        </p:spPr>
        <p:txBody>
          <a:bodyPr wrap="square" rtlCol="0">
            <a:spAutoFit/>
          </a:bodyPr>
          <a:lstStyle/>
          <a:p>
            <a:pPr algn="ctr">
              <a:spcAft>
                <a:spcPts val="600"/>
              </a:spcAft>
            </a:pPr>
            <a:r>
              <a:rPr lang="en-GB" sz="1300" b="1" u="sng" dirty="0" smtClean="0">
                <a:solidFill>
                  <a:schemeClr val="tx2">
                    <a:lumMod val="75000"/>
                  </a:schemeClr>
                </a:solidFill>
                <a:cs typeface="Calibri" pitchFamily="34" charset="0"/>
              </a:rPr>
              <a:t>Levy paying </a:t>
            </a:r>
            <a:r>
              <a:rPr lang="en-GB" sz="1300" b="1" dirty="0" smtClean="0">
                <a:solidFill>
                  <a:schemeClr val="tx2">
                    <a:lumMod val="75000"/>
                  </a:schemeClr>
                </a:solidFill>
                <a:cs typeface="Calibri" pitchFamily="34" charset="0"/>
              </a:rPr>
              <a:t>employer</a:t>
            </a:r>
            <a:endParaRPr lang="en-GB" sz="1300" b="1" dirty="0">
              <a:solidFill>
                <a:schemeClr val="tx2">
                  <a:lumMod val="75000"/>
                </a:schemeClr>
              </a:solidFill>
              <a:cs typeface="Calibri" pitchFamily="34" charset="0"/>
            </a:endParaRPr>
          </a:p>
        </p:txBody>
      </p:sp>
      <p:sp>
        <p:nvSpPr>
          <p:cNvPr id="70" name="TextBox 69"/>
          <p:cNvSpPr txBox="1"/>
          <p:nvPr/>
        </p:nvSpPr>
        <p:spPr>
          <a:xfrm rot="16200000">
            <a:off x="-427012" y="2832359"/>
            <a:ext cx="1535491" cy="492443"/>
          </a:xfrm>
          <a:prstGeom prst="rect">
            <a:avLst/>
          </a:prstGeom>
          <a:noFill/>
        </p:spPr>
        <p:txBody>
          <a:bodyPr wrap="square" rtlCol="0">
            <a:spAutoFit/>
          </a:bodyPr>
          <a:lstStyle/>
          <a:p>
            <a:pPr algn="ctr">
              <a:spcAft>
                <a:spcPts val="600"/>
              </a:spcAft>
            </a:pPr>
            <a:r>
              <a:rPr lang="en-GB" sz="1300" b="1" u="sng" dirty="0" smtClean="0">
                <a:solidFill>
                  <a:schemeClr val="accent4">
                    <a:lumMod val="75000"/>
                  </a:schemeClr>
                </a:solidFill>
                <a:cs typeface="Calibri" pitchFamily="34" charset="0"/>
              </a:rPr>
              <a:t>Non-</a:t>
            </a:r>
            <a:r>
              <a:rPr lang="en-GB" sz="1300" b="1" u="sng" dirty="0" err="1" smtClean="0">
                <a:solidFill>
                  <a:schemeClr val="accent4">
                    <a:lumMod val="75000"/>
                  </a:schemeClr>
                </a:solidFill>
                <a:cs typeface="Calibri" pitchFamily="34" charset="0"/>
              </a:rPr>
              <a:t>levIED</a:t>
            </a:r>
            <a:r>
              <a:rPr lang="en-GB" sz="1300" b="1" u="sng" dirty="0" smtClean="0">
                <a:solidFill>
                  <a:schemeClr val="accent4">
                    <a:lumMod val="75000"/>
                  </a:schemeClr>
                </a:solidFill>
                <a:cs typeface="Calibri" pitchFamily="34" charset="0"/>
              </a:rPr>
              <a:t> </a:t>
            </a:r>
            <a:r>
              <a:rPr lang="en-GB" sz="1300" b="1" dirty="0" smtClean="0">
                <a:solidFill>
                  <a:schemeClr val="accent4">
                    <a:lumMod val="75000"/>
                  </a:schemeClr>
                </a:solidFill>
                <a:cs typeface="Calibri" pitchFamily="34" charset="0"/>
              </a:rPr>
              <a:t>employer</a:t>
            </a:r>
            <a:endParaRPr lang="en-GB" sz="1300" b="1" dirty="0">
              <a:solidFill>
                <a:schemeClr val="accent4">
                  <a:lumMod val="75000"/>
                </a:schemeClr>
              </a:solidFill>
              <a:cs typeface="Calibri" pitchFamily="34" charset="0"/>
            </a:endParaRPr>
          </a:p>
        </p:txBody>
      </p:sp>
      <p:sp>
        <p:nvSpPr>
          <p:cNvPr id="72" name="Rectangle 71"/>
          <p:cNvSpPr/>
          <p:nvPr/>
        </p:nvSpPr>
        <p:spPr>
          <a:xfrm>
            <a:off x="3563888" y="2686990"/>
            <a:ext cx="1048277" cy="783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GB" sz="1200" dirty="0">
                <a:solidFill>
                  <a:prstClr val="black"/>
                </a:solidFill>
              </a:rPr>
              <a:t>Employs apprentice and  commits to training</a:t>
            </a:r>
            <a:br>
              <a:rPr lang="en-GB" sz="1200" dirty="0">
                <a:solidFill>
                  <a:prstClr val="black"/>
                </a:solidFill>
              </a:rPr>
            </a:br>
            <a:endParaRPr lang="en-GB" sz="1200" dirty="0">
              <a:solidFill>
                <a:prstClr val="black"/>
              </a:solidFill>
            </a:endParaRPr>
          </a:p>
        </p:txBody>
      </p:sp>
      <p:sp>
        <p:nvSpPr>
          <p:cNvPr id="83" name="Right Arrow 82"/>
          <p:cNvSpPr/>
          <p:nvPr/>
        </p:nvSpPr>
        <p:spPr>
          <a:xfrm>
            <a:off x="4609698" y="2928463"/>
            <a:ext cx="324037" cy="300231"/>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4" name="Right Arrow 83"/>
          <p:cNvSpPr/>
          <p:nvPr/>
        </p:nvSpPr>
        <p:spPr>
          <a:xfrm>
            <a:off x="6048163" y="2955147"/>
            <a:ext cx="324037" cy="300231"/>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5" name="Right Arrow 84"/>
          <p:cNvSpPr/>
          <p:nvPr/>
        </p:nvSpPr>
        <p:spPr>
          <a:xfrm>
            <a:off x="3131840" y="4441605"/>
            <a:ext cx="324037" cy="300231"/>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7" name="Right Arrow 86"/>
          <p:cNvSpPr/>
          <p:nvPr/>
        </p:nvSpPr>
        <p:spPr>
          <a:xfrm>
            <a:off x="4655992" y="4410525"/>
            <a:ext cx="276048" cy="300231"/>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9" name="Right Arrow 88"/>
          <p:cNvSpPr/>
          <p:nvPr/>
        </p:nvSpPr>
        <p:spPr>
          <a:xfrm>
            <a:off x="6156176" y="4381448"/>
            <a:ext cx="264465" cy="300231"/>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0" name="Right Arrow 89"/>
          <p:cNvSpPr/>
          <p:nvPr/>
        </p:nvSpPr>
        <p:spPr>
          <a:xfrm>
            <a:off x="7488323" y="4408120"/>
            <a:ext cx="324037" cy="300231"/>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7" name="Rectangle 76"/>
          <p:cNvSpPr/>
          <p:nvPr/>
        </p:nvSpPr>
        <p:spPr>
          <a:xfrm>
            <a:off x="6437821" y="4107550"/>
            <a:ext cx="1086507" cy="859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smtClean="0">
                <a:solidFill>
                  <a:prstClr val="black"/>
                </a:solidFill>
              </a:rPr>
              <a:t>Provides info  via ILR to SFA that training has taken place &amp; that employer has made contribution</a:t>
            </a:r>
            <a:endParaRPr lang="en-GB" sz="1000" dirty="0">
              <a:solidFill>
                <a:prstClr val="black"/>
              </a:solidFill>
            </a:endParaRPr>
          </a:p>
        </p:txBody>
      </p:sp>
      <p:cxnSp>
        <p:nvCxnSpPr>
          <p:cNvPr id="106" name="Straight Arrow Connector 105"/>
          <p:cNvCxnSpPr/>
          <p:nvPr/>
        </p:nvCxnSpPr>
        <p:spPr>
          <a:xfrm flipV="1">
            <a:off x="8315571" y="4917301"/>
            <a:ext cx="0" cy="67691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5" name="Rectangle 74"/>
          <p:cNvSpPr/>
          <p:nvPr/>
        </p:nvSpPr>
        <p:spPr>
          <a:xfrm>
            <a:off x="6372200" y="2717469"/>
            <a:ext cx="1146729" cy="809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50" dirty="0" smtClean="0">
                <a:solidFill>
                  <a:prstClr val="black"/>
                </a:solidFill>
              </a:rPr>
              <a:t>Employer pays for proportion of cost direct to training provider</a:t>
            </a:r>
            <a:endParaRPr lang="en-GB" sz="1150" dirty="0">
              <a:solidFill>
                <a:prstClr val="black"/>
              </a:solidFill>
            </a:endParaRPr>
          </a:p>
        </p:txBody>
      </p:sp>
      <p:cxnSp>
        <p:nvCxnSpPr>
          <p:cNvPr id="111" name="Straight Arrow Connector 110"/>
          <p:cNvCxnSpPr/>
          <p:nvPr/>
        </p:nvCxnSpPr>
        <p:spPr>
          <a:xfrm>
            <a:off x="6961219" y="4978145"/>
            <a:ext cx="0" cy="64579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0" name="Right Arrow 119"/>
          <p:cNvSpPr/>
          <p:nvPr/>
        </p:nvSpPr>
        <p:spPr>
          <a:xfrm>
            <a:off x="6137972" y="5867667"/>
            <a:ext cx="276048" cy="300231"/>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1" name="Right Arrow 120"/>
          <p:cNvSpPr/>
          <p:nvPr/>
        </p:nvSpPr>
        <p:spPr>
          <a:xfrm>
            <a:off x="7578444" y="5863069"/>
            <a:ext cx="276048" cy="300231"/>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2" name="Right Arrow 121"/>
          <p:cNvSpPr/>
          <p:nvPr/>
        </p:nvSpPr>
        <p:spPr>
          <a:xfrm>
            <a:off x="4750620" y="5609617"/>
            <a:ext cx="276048" cy="300231"/>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3" name="Right Arrow 122"/>
          <p:cNvSpPr/>
          <p:nvPr/>
        </p:nvSpPr>
        <p:spPr>
          <a:xfrm>
            <a:off x="4764004" y="6107851"/>
            <a:ext cx="276048" cy="300231"/>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4" name="Rectangle 73"/>
          <p:cNvSpPr/>
          <p:nvPr/>
        </p:nvSpPr>
        <p:spPr>
          <a:xfrm>
            <a:off x="5057944" y="2717469"/>
            <a:ext cx="1098232" cy="783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Receives training for apprentice</a:t>
            </a:r>
            <a:endParaRPr lang="en-GB" sz="1200" dirty="0">
              <a:solidFill>
                <a:prstClr val="black"/>
              </a:solidFill>
            </a:endParaRPr>
          </a:p>
        </p:txBody>
      </p:sp>
      <p:sp>
        <p:nvSpPr>
          <p:cNvPr id="148" name="Rectangle 147"/>
          <p:cNvSpPr/>
          <p:nvPr/>
        </p:nvSpPr>
        <p:spPr>
          <a:xfrm>
            <a:off x="7827538" y="2725405"/>
            <a:ext cx="1044962" cy="809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prstClr val="black"/>
                </a:solidFill>
              </a:rPr>
              <a:t>SFA </a:t>
            </a:r>
            <a:r>
              <a:rPr lang="en-GB" sz="1200" dirty="0" smtClean="0">
                <a:solidFill>
                  <a:prstClr val="black"/>
                </a:solidFill>
              </a:rPr>
              <a:t>pays </a:t>
            </a:r>
            <a:r>
              <a:rPr lang="en-GB" sz="1200" dirty="0" err="1" smtClean="0">
                <a:solidFill>
                  <a:prstClr val="black"/>
                </a:solidFill>
              </a:rPr>
              <a:t>govt</a:t>
            </a:r>
            <a:r>
              <a:rPr lang="en-GB" sz="1200" dirty="0" smtClean="0">
                <a:solidFill>
                  <a:prstClr val="black"/>
                </a:solidFill>
              </a:rPr>
              <a:t> proportion of costs </a:t>
            </a:r>
            <a:r>
              <a:rPr lang="en-GB" sz="1200" dirty="0">
                <a:solidFill>
                  <a:prstClr val="black"/>
                </a:solidFill>
              </a:rPr>
              <a:t>to the training </a:t>
            </a:r>
            <a:r>
              <a:rPr lang="en-GB" sz="1200" dirty="0" smtClean="0">
                <a:solidFill>
                  <a:prstClr val="black"/>
                </a:solidFill>
              </a:rPr>
              <a:t>provider</a:t>
            </a:r>
            <a:endParaRPr lang="en-GB" sz="1200" dirty="0">
              <a:solidFill>
                <a:prstClr val="black"/>
              </a:solidFill>
            </a:endParaRPr>
          </a:p>
        </p:txBody>
      </p:sp>
      <p:sp>
        <p:nvSpPr>
          <p:cNvPr id="71" name="Right Arrow 70"/>
          <p:cNvSpPr/>
          <p:nvPr/>
        </p:nvSpPr>
        <p:spPr>
          <a:xfrm>
            <a:off x="7524328" y="2980241"/>
            <a:ext cx="324037" cy="300231"/>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63" name="Elbow Connector 62"/>
          <p:cNvCxnSpPr/>
          <p:nvPr/>
        </p:nvCxnSpPr>
        <p:spPr>
          <a:xfrm rot="5400000">
            <a:off x="5771943" y="4570353"/>
            <a:ext cx="572964" cy="1474769"/>
          </a:xfrm>
          <a:prstGeom prst="bentConnector3">
            <a:avLst>
              <a:gd name="adj1" fmla="val 24361"/>
            </a:avLst>
          </a:prstGeom>
          <a:ln>
            <a:tailEnd type="arrow"/>
          </a:ln>
        </p:spPr>
        <p:style>
          <a:lnRef idx="2">
            <a:schemeClr val="accent2"/>
          </a:lnRef>
          <a:fillRef idx="0">
            <a:schemeClr val="accent2"/>
          </a:fillRef>
          <a:effectRef idx="1">
            <a:schemeClr val="accent2"/>
          </a:effectRef>
          <a:fontRef idx="minor">
            <a:schemeClr val="tx1"/>
          </a:fontRef>
        </p:style>
      </p:cxnSp>
      <p:sp>
        <p:nvSpPr>
          <p:cNvPr id="2" name="Slide Number Placeholder 1"/>
          <p:cNvSpPr>
            <a:spLocks noGrp="1"/>
          </p:cNvSpPr>
          <p:nvPr>
            <p:ph type="sldNum" sz="quarter" idx="12"/>
          </p:nvPr>
        </p:nvSpPr>
        <p:spPr/>
        <p:txBody>
          <a:bodyPr/>
          <a:lstStyle/>
          <a:p>
            <a:fld id="{148B6853-4C35-4469-A4A9-845EAD63436B}" type="slidenum">
              <a:rPr lang="en-GB" smtClean="0"/>
              <a:t>11</a:t>
            </a:fld>
            <a:endParaRPr lang="en-GB"/>
          </a:p>
        </p:txBody>
      </p:sp>
    </p:spTree>
    <p:extLst>
      <p:ext uri="{BB962C8B-B14F-4D97-AF65-F5344CB8AC3E}">
        <p14:creationId xmlns:p14="http://schemas.microsoft.com/office/powerpoint/2010/main" val="2426203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8B6853-4C35-4469-A4A9-845EAD63436B}" type="slidenum">
              <a:rPr lang="en-GB" smtClean="0"/>
              <a:t>12</a:t>
            </a:fld>
            <a:endParaRPr lang="en-GB"/>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28411" y="154315"/>
            <a:ext cx="8640960" cy="523220"/>
          </a:xfrm>
          <a:prstGeom prst="rect">
            <a:avLst/>
          </a:prstGeom>
          <a:noFill/>
        </p:spPr>
        <p:txBody>
          <a:bodyPr wrap="square" rtlCol="0">
            <a:spAutoFit/>
          </a:bodyPr>
          <a:lstStyle/>
          <a:p>
            <a:r>
              <a:rPr lang="en-GB" sz="2800" b="1" dirty="0" smtClean="0">
                <a:solidFill>
                  <a:schemeClr val="bg1"/>
                </a:solidFill>
              </a:rPr>
              <a:t>The Digital Apprenticeship Service</a:t>
            </a:r>
            <a:endParaRPr lang="en-GB" sz="2800" b="1" dirty="0">
              <a:solidFill>
                <a:schemeClr val="bg1"/>
              </a:solidFill>
            </a:endParaRPr>
          </a:p>
        </p:txBody>
      </p:sp>
      <p:sp>
        <p:nvSpPr>
          <p:cNvPr id="3" name="Rectangle 2"/>
          <p:cNvSpPr/>
          <p:nvPr/>
        </p:nvSpPr>
        <p:spPr>
          <a:xfrm>
            <a:off x="7874" y="5862004"/>
            <a:ext cx="8928992" cy="954107"/>
          </a:xfrm>
          <a:prstGeom prst="rect">
            <a:avLst/>
          </a:prstGeom>
        </p:spPr>
        <p:txBody>
          <a:bodyPr wrap="square">
            <a:spAutoFit/>
          </a:bodyPr>
          <a:lstStyle/>
          <a:p>
            <a:r>
              <a:rPr lang="en-GB" sz="1400" b="1" dirty="0" smtClean="0"/>
              <a:t>NOTE</a:t>
            </a:r>
          </a:p>
          <a:p>
            <a:r>
              <a:rPr lang="en-GB" sz="1400" dirty="0" smtClean="0"/>
              <a:t>Employers </a:t>
            </a:r>
            <a:r>
              <a:rPr lang="en-GB" sz="1400" dirty="0"/>
              <a:t>who </a:t>
            </a:r>
            <a:r>
              <a:rPr lang="en-GB" sz="1400" b="1" dirty="0"/>
              <a:t>don’t</a:t>
            </a:r>
            <a:r>
              <a:rPr lang="en-GB" sz="1400" dirty="0"/>
              <a:t> pay the levy </a:t>
            </a:r>
            <a:r>
              <a:rPr lang="en-GB" sz="1400" b="1" dirty="0" smtClean="0"/>
              <a:t>will not </a:t>
            </a:r>
            <a:r>
              <a:rPr lang="en-GB" sz="1400" dirty="0"/>
              <a:t>need to use the digital apprenticeship service to pay for apprenticeship training and assessment </a:t>
            </a:r>
            <a:r>
              <a:rPr lang="en-GB" sz="1400" b="1" dirty="0"/>
              <a:t>until at least 2018</a:t>
            </a:r>
            <a:r>
              <a:rPr lang="en-GB" sz="1400" dirty="0"/>
              <a:t>. When we ask them to start using the digital apprenticeship service to pay for apprenticeship training, we will help them to prepare.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373" t="8831" r="11364" b="4776"/>
          <a:stretch/>
        </p:blipFill>
        <p:spPr bwMode="auto">
          <a:xfrm>
            <a:off x="35496" y="866087"/>
            <a:ext cx="9001000" cy="4995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091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4686219" cy="523220"/>
          </a:xfrm>
          <a:prstGeom prst="rect">
            <a:avLst/>
          </a:prstGeom>
          <a:noFill/>
        </p:spPr>
        <p:txBody>
          <a:bodyPr wrap="none" rtlCol="0">
            <a:spAutoFit/>
          </a:bodyPr>
          <a:lstStyle/>
          <a:p>
            <a:r>
              <a:rPr lang="en-GB" sz="2800" b="1" dirty="0" smtClean="0">
                <a:solidFill>
                  <a:schemeClr val="bg1"/>
                </a:solidFill>
              </a:rPr>
              <a:t>Funding reform – more details</a:t>
            </a:r>
            <a:endParaRPr lang="en-GB" sz="2800" b="1" dirty="0">
              <a:solidFill>
                <a:schemeClr val="bg1"/>
              </a:solidFill>
            </a:endParaRPr>
          </a:p>
        </p:txBody>
      </p:sp>
      <p:sp>
        <p:nvSpPr>
          <p:cNvPr id="8" name="TextBox 7"/>
          <p:cNvSpPr txBox="1"/>
          <p:nvPr/>
        </p:nvSpPr>
        <p:spPr>
          <a:xfrm>
            <a:off x="251520" y="1844824"/>
            <a:ext cx="8640960" cy="3785652"/>
          </a:xfrm>
          <a:prstGeom prst="rect">
            <a:avLst/>
          </a:prstGeom>
          <a:noFill/>
        </p:spPr>
        <p:txBody>
          <a:bodyPr wrap="square" rtlCol="0">
            <a:spAutoFit/>
          </a:bodyPr>
          <a:lstStyle/>
          <a:p>
            <a:pPr algn="ctr"/>
            <a:r>
              <a:rPr lang="en-GB" sz="3200" dirty="0" smtClean="0"/>
              <a:t>On 12 August, Government published further proposals on detailed funding model</a:t>
            </a:r>
          </a:p>
          <a:p>
            <a:pPr algn="ctr"/>
            <a:endParaRPr lang="en-GB" sz="3200" dirty="0"/>
          </a:p>
          <a:p>
            <a:pPr algn="ctr"/>
            <a:r>
              <a:rPr lang="en-GB" sz="3200" dirty="0"/>
              <a:t>I</a:t>
            </a:r>
            <a:r>
              <a:rPr lang="en-GB" sz="3200" dirty="0" smtClean="0"/>
              <a:t>nviting employers and providers to feedback </a:t>
            </a:r>
          </a:p>
          <a:p>
            <a:pPr algn="ctr"/>
            <a:r>
              <a:rPr lang="en-GB" sz="3200" dirty="0" smtClean="0"/>
              <a:t>by 5 September</a:t>
            </a:r>
            <a:endParaRPr lang="en-GB" sz="3200" dirty="0"/>
          </a:p>
          <a:p>
            <a:pPr algn="ctr"/>
            <a:endParaRPr lang="en-GB" sz="3600" dirty="0"/>
          </a:p>
          <a:p>
            <a:pPr marL="457200" indent="-457200" algn="ctr">
              <a:buFont typeface="Arial" panose="020B0604020202020204" pitchFamily="34" charset="0"/>
              <a:buChar char="•"/>
            </a:pPr>
            <a:endParaRPr lang="en-GB" sz="3600" dirty="0"/>
          </a:p>
        </p:txBody>
      </p:sp>
      <p:sp>
        <p:nvSpPr>
          <p:cNvPr id="2" name="Slide Number Placeholder 1"/>
          <p:cNvSpPr>
            <a:spLocks noGrp="1"/>
          </p:cNvSpPr>
          <p:nvPr>
            <p:ph type="sldNum" sz="quarter" idx="12"/>
          </p:nvPr>
        </p:nvSpPr>
        <p:spPr/>
        <p:txBody>
          <a:bodyPr/>
          <a:lstStyle/>
          <a:p>
            <a:fld id="{148B6853-4C35-4469-A4A9-845EAD63436B}" type="slidenum">
              <a:rPr lang="en-GB" smtClean="0"/>
              <a:t>13</a:t>
            </a:fld>
            <a:endParaRPr lang="en-GB"/>
          </a:p>
        </p:txBody>
      </p:sp>
    </p:spTree>
    <p:extLst>
      <p:ext uri="{BB962C8B-B14F-4D97-AF65-F5344CB8AC3E}">
        <p14:creationId xmlns:p14="http://schemas.microsoft.com/office/powerpoint/2010/main" val="1152777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4032899" cy="523220"/>
          </a:xfrm>
          <a:prstGeom prst="rect">
            <a:avLst/>
          </a:prstGeom>
          <a:noFill/>
        </p:spPr>
        <p:txBody>
          <a:bodyPr wrap="none" rtlCol="0">
            <a:spAutoFit/>
          </a:bodyPr>
          <a:lstStyle/>
          <a:p>
            <a:r>
              <a:rPr lang="en-GB" sz="2800" b="1" dirty="0" smtClean="0">
                <a:solidFill>
                  <a:schemeClr val="bg1"/>
                </a:solidFill>
              </a:rPr>
              <a:t>Provisional funding bands</a:t>
            </a:r>
            <a:endParaRPr lang="en-GB" sz="2800" b="1" dirty="0">
              <a:solidFill>
                <a:schemeClr val="bg1"/>
              </a:solidFill>
            </a:endParaRPr>
          </a:p>
        </p:txBody>
      </p:sp>
      <p:sp>
        <p:nvSpPr>
          <p:cNvPr id="8" name="Rectangle 7"/>
          <p:cNvSpPr/>
          <p:nvPr/>
        </p:nvSpPr>
        <p:spPr>
          <a:xfrm>
            <a:off x="2771800" y="893619"/>
            <a:ext cx="6120679" cy="5424562"/>
          </a:xfrm>
          <a:prstGeom prst="rect">
            <a:avLst/>
          </a:prstGeom>
          <a:noFill/>
          <a:ln>
            <a:noFill/>
          </a:ln>
        </p:spPr>
        <p:txBody>
          <a:bodyPr wrap="square">
            <a:spAutoFit/>
          </a:bodyPr>
          <a:lstStyle/>
          <a:p>
            <a:r>
              <a:rPr lang="en-GB" sz="1600" b="1" dirty="0" smtClean="0"/>
              <a:t>Why? </a:t>
            </a:r>
            <a:r>
              <a:rPr lang="en-GB" sz="1600" dirty="0"/>
              <a:t>Setting limits on the amount of government or digital funds that can be used for a single apprenticeship supports quality training whilst ensuring apprenticeships are affordable for </a:t>
            </a:r>
            <a:r>
              <a:rPr lang="en-GB" sz="1600" dirty="0" smtClean="0"/>
              <a:t>individual employers </a:t>
            </a:r>
            <a:r>
              <a:rPr lang="en-GB" sz="1600" dirty="0"/>
              <a:t>and deliver value for taxpayers.</a:t>
            </a:r>
          </a:p>
          <a:p>
            <a:endParaRPr lang="en-GB" sz="1600" b="1" dirty="0"/>
          </a:p>
          <a:p>
            <a:r>
              <a:rPr lang="en-GB" sz="1600" b="1" dirty="0" smtClean="0"/>
              <a:t>Every apprenticeship will be placed in a funding band</a:t>
            </a:r>
          </a:p>
          <a:p>
            <a:pPr marL="285750" indent="-285750">
              <a:buFont typeface="Arial" panose="020B0604020202020204" pitchFamily="34" charset="0"/>
              <a:buChar char="•"/>
            </a:pPr>
            <a:r>
              <a:rPr lang="en-GB" sz="1600" dirty="0" smtClean="0">
                <a:solidFill>
                  <a:srgbClr val="0D0D0D"/>
                </a:solidFill>
                <a:ea typeface="Times New Roman"/>
                <a:cs typeface="Times New Roman"/>
              </a:rPr>
              <a:t>All </a:t>
            </a:r>
            <a:r>
              <a:rPr lang="en-GB" sz="1600" dirty="0">
                <a:solidFill>
                  <a:srgbClr val="0D0D0D"/>
                </a:solidFill>
                <a:ea typeface="Times New Roman"/>
                <a:cs typeface="Times New Roman"/>
              </a:rPr>
              <a:t>existing and new apprenticeship frameworks and standards will be placed within one of these funding bands. </a:t>
            </a:r>
            <a:r>
              <a:rPr lang="en-GB" sz="1600" dirty="0" smtClean="0"/>
              <a:t>This will depend on the </a:t>
            </a:r>
            <a:r>
              <a:rPr lang="en-GB" sz="1600" dirty="0"/>
              <a:t>level and type of </a:t>
            </a:r>
            <a:r>
              <a:rPr lang="en-GB" sz="1600" dirty="0" smtClean="0"/>
              <a:t>apprenticeship.</a:t>
            </a:r>
          </a:p>
          <a:p>
            <a:pPr marL="285750" indent="-285750">
              <a:buFont typeface="Arial" panose="020B0604020202020204" pitchFamily="34" charset="0"/>
              <a:buChar char="•"/>
            </a:pPr>
            <a:r>
              <a:rPr lang="en-GB" sz="1600" dirty="0" smtClean="0">
                <a:solidFill>
                  <a:srgbClr val="0D0D0D"/>
                </a:solidFill>
                <a:ea typeface="Times New Roman"/>
                <a:cs typeface="Times New Roman"/>
              </a:rPr>
              <a:t>The </a:t>
            </a:r>
            <a:r>
              <a:rPr lang="en-GB" sz="1600" dirty="0">
                <a:solidFill>
                  <a:srgbClr val="0D0D0D"/>
                </a:solidFill>
                <a:ea typeface="Times New Roman"/>
                <a:cs typeface="Times New Roman"/>
              </a:rPr>
              <a:t>upper limit of each funding band will cap the maximum amount of digital funds an employer who pays the levy can use towards an individual apprenticeship.  </a:t>
            </a:r>
            <a:endParaRPr lang="en-GB" sz="1600" dirty="0" smtClean="0">
              <a:solidFill>
                <a:srgbClr val="0D0D0D"/>
              </a:solidFill>
              <a:ea typeface="Times New Roman"/>
              <a:cs typeface="Times New Roman"/>
            </a:endParaRPr>
          </a:p>
          <a:p>
            <a:pPr marL="285750" indent="-285750">
              <a:buFont typeface="Arial" panose="020B0604020202020204" pitchFamily="34" charset="0"/>
              <a:buChar char="•"/>
            </a:pPr>
            <a:r>
              <a:rPr lang="en-GB" sz="1600" dirty="0" smtClean="0">
                <a:solidFill>
                  <a:srgbClr val="0D0D0D"/>
                </a:solidFill>
                <a:ea typeface="Times New Roman"/>
                <a:cs typeface="Times New Roman"/>
              </a:rPr>
              <a:t>The </a:t>
            </a:r>
            <a:r>
              <a:rPr lang="en-GB" sz="1600" dirty="0">
                <a:solidFill>
                  <a:srgbClr val="0D0D0D"/>
                </a:solidFill>
                <a:ea typeface="Times New Roman"/>
                <a:cs typeface="Times New Roman"/>
              </a:rPr>
              <a:t>upper limit of the funding </a:t>
            </a:r>
            <a:r>
              <a:rPr lang="en-GB" sz="1600" dirty="0" smtClean="0">
                <a:solidFill>
                  <a:srgbClr val="0D0D0D"/>
                </a:solidFill>
                <a:ea typeface="Times New Roman"/>
                <a:cs typeface="Times New Roman"/>
              </a:rPr>
              <a:t>band </a:t>
            </a:r>
            <a:r>
              <a:rPr lang="en-GB" sz="1600" dirty="0">
                <a:solidFill>
                  <a:srgbClr val="0D0D0D"/>
                </a:solidFill>
                <a:ea typeface="Times New Roman"/>
                <a:cs typeface="Times New Roman"/>
              </a:rPr>
              <a:t>will also cap the maximum price that government will ‘co-invest’ towards, where an employer does not pay the levy or has insufficient digital funds and is eligible for extra support.  </a:t>
            </a:r>
            <a:endParaRPr lang="en-GB" sz="1600" dirty="0"/>
          </a:p>
          <a:p>
            <a:endParaRPr lang="en-GB" sz="1050" dirty="0"/>
          </a:p>
          <a:p>
            <a:r>
              <a:rPr lang="en-GB" sz="1600" b="1" dirty="0" smtClean="0"/>
              <a:t>Employers can negotiate the best price for the training they require </a:t>
            </a:r>
            <a:endParaRPr lang="en-GB" sz="1600" dirty="0" smtClean="0"/>
          </a:p>
          <a:p>
            <a:pPr marL="285750" indent="-285750">
              <a:buFont typeface="Arial" panose="020B0604020202020204" pitchFamily="34" charset="0"/>
              <a:buChar char="•"/>
            </a:pPr>
            <a:r>
              <a:rPr lang="en-GB" sz="1600" dirty="0" smtClean="0"/>
              <a:t>Employers will be able to negotiate prices with providers.</a:t>
            </a:r>
          </a:p>
          <a:p>
            <a:pPr marL="285750" indent="-285750">
              <a:buFont typeface="Arial" panose="020B0604020202020204" pitchFamily="34" charset="0"/>
              <a:buChar char="•"/>
            </a:pPr>
            <a:r>
              <a:rPr lang="en-GB" sz="1600" dirty="0" smtClean="0"/>
              <a:t>If </a:t>
            </a:r>
            <a:r>
              <a:rPr lang="en-GB" sz="1600" dirty="0"/>
              <a:t>employers want to spend more than the </a:t>
            </a:r>
            <a:r>
              <a:rPr lang="en-GB" sz="1600" dirty="0" smtClean="0"/>
              <a:t>funding band limit, using their own money, then </a:t>
            </a:r>
            <a:r>
              <a:rPr lang="en-GB" sz="1600" dirty="0"/>
              <a:t>they will be free to do </a:t>
            </a:r>
            <a:r>
              <a:rPr lang="en-GB" sz="1600" dirty="0" smtClean="0"/>
              <a:t>that.</a:t>
            </a:r>
          </a:p>
          <a:p>
            <a:pPr marL="285750" indent="-285750">
              <a:buFont typeface="Arial" panose="020B0604020202020204" pitchFamily="34" charset="0"/>
              <a:buChar char="•"/>
            </a:pPr>
            <a:r>
              <a:rPr lang="en-GB" sz="1600" dirty="0"/>
              <a:t>Funding bands do not have a lower limit</a:t>
            </a:r>
            <a:r>
              <a:rPr lang="en-GB" sz="1600" dirty="0" smtClean="0"/>
              <a:t>.</a:t>
            </a:r>
            <a:endParaRPr lang="en-GB" sz="1600" dirty="0"/>
          </a:p>
        </p:txBody>
      </p:sp>
      <p:graphicFrame>
        <p:nvGraphicFramePr>
          <p:cNvPr id="6" name="Table 5"/>
          <p:cNvGraphicFramePr>
            <a:graphicFrameLocks noGrp="1"/>
          </p:cNvGraphicFramePr>
          <p:nvPr>
            <p:extLst>
              <p:ext uri="{D42A27DB-BD31-4B8C-83A1-F6EECF244321}">
                <p14:modId xmlns:p14="http://schemas.microsoft.com/office/powerpoint/2010/main" val="3908156316"/>
              </p:ext>
            </p:extLst>
          </p:nvPr>
        </p:nvGraphicFramePr>
        <p:xfrm>
          <a:off x="44192" y="916226"/>
          <a:ext cx="2610485" cy="5853795"/>
        </p:xfrm>
        <a:graphic>
          <a:graphicData uri="http://schemas.openxmlformats.org/drawingml/2006/table">
            <a:tbl>
              <a:tblPr firstRow="1" firstCol="1" bandRow="1">
                <a:tableStyleId>{5C22544A-7EE6-4342-B048-85BDC9FD1C3A}</a:tableStyleId>
              </a:tblPr>
              <a:tblGrid>
                <a:gridCol w="1247140"/>
                <a:gridCol w="1363345"/>
              </a:tblGrid>
              <a:tr h="372234">
                <a:tc>
                  <a:txBody>
                    <a:bodyPr/>
                    <a:lstStyle/>
                    <a:p>
                      <a:pPr marL="320675" marR="6985" indent="-226695">
                        <a:spcAft>
                          <a:spcPts val="1440"/>
                        </a:spcAft>
                      </a:pPr>
                      <a:r>
                        <a:rPr lang="en-GB" sz="1200" dirty="0">
                          <a:effectLst/>
                        </a:rPr>
                        <a:t>Number</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dirty="0">
                          <a:effectLst/>
                        </a:rPr>
                        <a:t>Band limit</a:t>
                      </a:r>
                      <a:endParaRPr lang="en-GB" sz="1200" dirty="0">
                        <a:effectLst/>
                        <a:latin typeface="Arial"/>
                        <a:ea typeface="Times New Roman"/>
                        <a:cs typeface="Times New Roman"/>
                      </a:endParaRPr>
                    </a:p>
                  </a:txBody>
                  <a:tcPr marL="68580" marR="68580" marT="9525" marB="0" anchor="ctr"/>
                </a:tc>
              </a:tr>
              <a:tr h="452845">
                <a:tc>
                  <a:txBody>
                    <a:bodyPr/>
                    <a:lstStyle/>
                    <a:p>
                      <a:pPr marL="547370" marR="6985" indent="-226695">
                        <a:spcAft>
                          <a:spcPts val="1440"/>
                        </a:spcAft>
                      </a:pPr>
                      <a:r>
                        <a:rPr lang="en-GB" sz="1200" dirty="0">
                          <a:effectLst/>
                        </a:rPr>
                        <a:t>1</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£1,500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2</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£2,000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3</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£2,500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4</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£3,000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5</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£3,500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6</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£4,000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7</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£5,000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8</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£6,000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9</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smtClean="0">
                          <a:effectLst/>
                        </a:rPr>
                        <a:t>£9,000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10</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smtClean="0">
                          <a:effectLst/>
                        </a:rPr>
                        <a:t>£12,000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11</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a:t>
                      </a:r>
                      <a:r>
                        <a:rPr lang="en-GB" sz="1200" b="1" dirty="0" smtClean="0">
                          <a:effectLst/>
                        </a:rPr>
                        <a:t>15,000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12</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a:t>
                      </a:r>
                      <a:r>
                        <a:rPr lang="en-GB" sz="1200" b="1" dirty="0" smtClean="0">
                          <a:effectLst/>
                        </a:rPr>
                        <a:t>18,000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13</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smtClean="0">
                          <a:effectLst/>
                        </a:rPr>
                        <a:t>£21,000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14</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a:t>
                      </a:r>
                      <a:r>
                        <a:rPr lang="en-GB" sz="1200" b="1" dirty="0" smtClean="0">
                          <a:effectLst/>
                        </a:rPr>
                        <a:t>24,000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15</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£27,000</a:t>
                      </a:r>
                      <a:endParaRPr lang="en-GB" sz="1200" b="1" dirty="0">
                        <a:effectLst/>
                        <a:latin typeface="Arial"/>
                        <a:ea typeface="Times New Roman"/>
                        <a:cs typeface="Times New Roman"/>
                      </a:endParaRPr>
                    </a:p>
                  </a:txBody>
                  <a:tcPr marL="9525" marR="9525" marT="9525" marB="0" anchor="ctr"/>
                </a:tc>
              </a:tr>
            </a:tbl>
          </a:graphicData>
        </a:graphic>
      </p:graphicFrame>
    </p:spTree>
    <p:extLst>
      <p:ext uri="{BB962C8B-B14F-4D97-AF65-F5344CB8AC3E}">
        <p14:creationId xmlns:p14="http://schemas.microsoft.com/office/powerpoint/2010/main" val="1512548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6406818" cy="523220"/>
          </a:xfrm>
          <a:prstGeom prst="rect">
            <a:avLst/>
          </a:prstGeom>
          <a:noFill/>
        </p:spPr>
        <p:txBody>
          <a:bodyPr wrap="none" rtlCol="0">
            <a:spAutoFit/>
          </a:bodyPr>
          <a:lstStyle/>
          <a:p>
            <a:r>
              <a:rPr lang="en-GB" sz="2800" b="1" dirty="0">
                <a:solidFill>
                  <a:schemeClr val="bg1"/>
                </a:solidFill>
              </a:rPr>
              <a:t>Provisional funding </a:t>
            </a:r>
            <a:r>
              <a:rPr lang="en-GB" sz="2800" b="1" dirty="0" smtClean="0">
                <a:solidFill>
                  <a:schemeClr val="bg1"/>
                </a:solidFill>
              </a:rPr>
              <a:t>bands for frameworks</a:t>
            </a:r>
            <a:endParaRPr lang="en-GB" sz="2800" b="1" dirty="0">
              <a:solidFill>
                <a:schemeClr val="bg1"/>
              </a:solidFill>
            </a:endParaRPr>
          </a:p>
        </p:txBody>
      </p:sp>
      <p:sp>
        <p:nvSpPr>
          <p:cNvPr id="2" name="Slide Number Placeholder 1"/>
          <p:cNvSpPr>
            <a:spLocks noGrp="1"/>
          </p:cNvSpPr>
          <p:nvPr>
            <p:ph type="sldNum" sz="quarter" idx="12"/>
          </p:nvPr>
        </p:nvSpPr>
        <p:spPr/>
        <p:txBody>
          <a:bodyPr/>
          <a:lstStyle/>
          <a:p>
            <a:fld id="{148B6853-4C35-4469-A4A9-845EAD63436B}" type="slidenum">
              <a:rPr lang="en-GB" smtClean="0"/>
              <a:t>15</a:t>
            </a:fld>
            <a:endParaRPr lang="en-GB"/>
          </a:p>
        </p:txBody>
      </p:sp>
      <p:sp>
        <p:nvSpPr>
          <p:cNvPr id="3" name="Rectangle 2"/>
          <p:cNvSpPr/>
          <p:nvPr/>
        </p:nvSpPr>
        <p:spPr>
          <a:xfrm>
            <a:off x="251520" y="2411591"/>
            <a:ext cx="8640960" cy="3754874"/>
          </a:xfrm>
          <a:prstGeom prst="rect">
            <a:avLst/>
          </a:prstGeom>
          <a:solidFill>
            <a:schemeClr val="bg1">
              <a:lumMod val="85000"/>
            </a:schemeClr>
          </a:solidFill>
        </p:spPr>
        <p:txBody>
          <a:bodyPr wrap="square">
            <a:spAutoFit/>
          </a:bodyPr>
          <a:lstStyle/>
          <a:p>
            <a:r>
              <a:rPr lang="en-GB" sz="1400" b="1" dirty="0" smtClean="0"/>
              <a:t>Proposals</a:t>
            </a:r>
          </a:p>
          <a:p>
            <a:pPr marL="285750" indent="-285750">
              <a:buFont typeface="Arial" panose="020B0604020202020204" pitchFamily="34" charset="0"/>
              <a:buChar char="•"/>
            </a:pPr>
            <a:r>
              <a:rPr lang="en-GB" sz="1400" dirty="0" smtClean="0"/>
              <a:t>We propose to </a:t>
            </a:r>
            <a:r>
              <a:rPr lang="en-GB" sz="1400" b="1" dirty="0"/>
              <a:t>allocate each individual framework pathway to a single funding band, regardless of the age of the learner, or geographic location. </a:t>
            </a:r>
            <a:r>
              <a:rPr lang="en-GB" sz="1400" dirty="0"/>
              <a:t>This will bring frameworks into line with the funding system for apprenticeship standards and dramatically simplify the experience of employers. </a:t>
            </a:r>
            <a:endParaRPr lang="en-GB" sz="1400" dirty="0" smtClean="0"/>
          </a:p>
          <a:p>
            <a:pPr marL="285750" indent="-285750">
              <a:buFont typeface="Arial" panose="020B0604020202020204" pitchFamily="34" charset="0"/>
              <a:buChar char="•"/>
            </a:pPr>
            <a:r>
              <a:rPr lang="en-GB" sz="1400" b="1" dirty="0" smtClean="0"/>
              <a:t>We </a:t>
            </a:r>
            <a:r>
              <a:rPr lang="en-GB" sz="1400" b="1" dirty="0"/>
              <a:t>propose to allocate individual framework pathways to the nearest funding band based on the current rate of funding the government pays providers for training adult apprentices. </a:t>
            </a:r>
          </a:p>
          <a:p>
            <a:endParaRPr lang="en-GB" sz="1400" dirty="0"/>
          </a:p>
          <a:p>
            <a:r>
              <a:rPr lang="en-GB" sz="1400" dirty="0"/>
              <a:t>For all </a:t>
            </a:r>
            <a:r>
              <a:rPr lang="en-GB" sz="1400" b="1" dirty="0"/>
              <a:t>STEM framework pathways </a:t>
            </a:r>
            <a:r>
              <a:rPr lang="en-GB" sz="1400" dirty="0"/>
              <a:t>we propose to increase the current government-funded adult rate by 40% at Level 2 and 80% at Level 3 and above, and then allocate these frameworks to the nearest funding band.  This uplift takes into account the fact that employers of these apprentices are currently disproportionately likely to be paying extra to providers on top of the funding provided by government.  </a:t>
            </a:r>
            <a:endParaRPr lang="en-GB" sz="1400" dirty="0" smtClean="0"/>
          </a:p>
          <a:p>
            <a:endParaRPr lang="en-GB" sz="1400" dirty="0"/>
          </a:p>
          <a:p>
            <a:r>
              <a:rPr lang="en-GB" sz="1400" dirty="0" smtClean="0"/>
              <a:t>For </a:t>
            </a:r>
            <a:r>
              <a:rPr lang="en-GB" sz="1400" dirty="0"/>
              <a:t>this purpose, we propose to determine STEM frameworks by sector subject area.  There are thirteen sector subject areas and we propose to apply the uplifts to: Engineering and Manufacturing Technologies; Information and Communication Technology; Science and Mathematics; and Construction, Planning and the Built Environment.  </a:t>
            </a:r>
            <a:endParaRPr lang="en-GB" sz="1400" dirty="0" smtClean="0"/>
          </a:p>
          <a:p>
            <a:endParaRPr lang="en-GB" sz="1400" dirty="0"/>
          </a:p>
          <a:p>
            <a:r>
              <a:rPr lang="en-GB" sz="1400" b="1" dirty="0" smtClean="0"/>
              <a:t>We </a:t>
            </a:r>
            <a:r>
              <a:rPr lang="en-GB" sz="1400" b="1" dirty="0"/>
              <a:t>invite feedback from employers and providers about this proposal, including how STEM should be defined.</a:t>
            </a:r>
          </a:p>
        </p:txBody>
      </p:sp>
      <p:sp>
        <p:nvSpPr>
          <p:cNvPr id="5" name="Rectangle 4"/>
          <p:cNvSpPr/>
          <p:nvPr/>
        </p:nvSpPr>
        <p:spPr>
          <a:xfrm>
            <a:off x="251520" y="980728"/>
            <a:ext cx="8640960" cy="1169551"/>
          </a:xfrm>
          <a:prstGeom prst="rect">
            <a:avLst/>
          </a:prstGeom>
          <a:solidFill>
            <a:schemeClr val="bg1">
              <a:lumMod val="95000"/>
            </a:schemeClr>
          </a:solidFill>
        </p:spPr>
        <p:txBody>
          <a:bodyPr wrap="square">
            <a:spAutoFit/>
          </a:bodyPr>
          <a:lstStyle/>
          <a:p>
            <a:r>
              <a:rPr lang="en-GB" sz="1400" b="1" dirty="0" smtClean="0"/>
              <a:t>Current system</a:t>
            </a:r>
          </a:p>
          <a:p>
            <a:r>
              <a:rPr lang="en-GB" sz="1400" dirty="0" smtClean="0"/>
              <a:t>Government </a:t>
            </a:r>
            <a:r>
              <a:rPr lang="en-GB" sz="1400" dirty="0"/>
              <a:t>funds apprenticeship frameworks at different rates depending on the age of the learner. In future we will be putting funding in the hands of employers and the system needs to be simple for them to navigate, choose the apprenticeship training they want to purchase and negotiate on price.  That means we have to simplify some of the complex funding arrangements that currently exist, while retaining the right incentives for high quality training. </a:t>
            </a:r>
          </a:p>
        </p:txBody>
      </p:sp>
    </p:spTree>
    <p:extLst>
      <p:ext uri="{BB962C8B-B14F-4D97-AF65-F5344CB8AC3E}">
        <p14:creationId xmlns:p14="http://schemas.microsoft.com/office/powerpoint/2010/main" val="2432674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6084999" cy="523220"/>
          </a:xfrm>
          <a:prstGeom prst="rect">
            <a:avLst/>
          </a:prstGeom>
          <a:noFill/>
        </p:spPr>
        <p:txBody>
          <a:bodyPr wrap="none" rtlCol="0">
            <a:spAutoFit/>
          </a:bodyPr>
          <a:lstStyle/>
          <a:p>
            <a:r>
              <a:rPr lang="en-GB" sz="2800" b="1" dirty="0">
                <a:solidFill>
                  <a:schemeClr val="bg1"/>
                </a:solidFill>
              </a:rPr>
              <a:t>Provisional funding </a:t>
            </a:r>
            <a:r>
              <a:rPr lang="en-GB" sz="2800" b="1" dirty="0" smtClean="0">
                <a:solidFill>
                  <a:schemeClr val="bg1"/>
                </a:solidFill>
              </a:rPr>
              <a:t>bands for standards</a:t>
            </a:r>
            <a:endParaRPr lang="en-GB" sz="2800" b="1" dirty="0">
              <a:solidFill>
                <a:schemeClr val="bg1"/>
              </a:solidFill>
            </a:endParaRPr>
          </a:p>
        </p:txBody>
      </p:sp>
      <p:sp>
        <p:nvSpPr>
          <p:cNvPr id="2" name="Slide Number Placeholder 1"/>
          <p:cNvSpPr>
            <a:spLocks noGrp="1"/>
          </p:cNvSpPr>
          <p:nvPr>
            <p:ph type="sldNum" sz="quarter" idx="12"/>
          </p:nvPr>
        </p:nvSpPr>
        <p:spPr/>
        <p:txBody>
          <a:bodyPr/>
          <a:lstStyle/>
          <a:p>
            <a:fld id="{148B6853-4C35-4469-A4A9-845EAD63436B}" type="slidenum">
              <a:rPr lang="en-GB" smtClean="0"/>
              <a:t>16</a:t>
            </a:fld>
            <a:endParaRPr lang="en-GB"/>
          </a:p>
        </p:txBody>
      </p:sp>
      <p:sp>
        <p:nvSpPr>
          <p:cNvPr id="3" name="Rectangle 2"/>
          <p:cNvSpPr/>
          <p:nvPr/>
        </p:nvSpPr>
        <p:spPr>
          <a:xfrm>
            <a:off x="179510" y="1988840"/>
            <a:ext cx="8784978" cy="4832092"/>
          </a:xfrm>
          <a:prstGeom prst="rect">
            <a:avLst/>
          </a:prstGeom>
          <a:solidFill>
            <a:schemeClr val="bg1">
              <a:lumMod val="85000"/>
            </a:schemeClr>
          </a:solidFill>
        </p:spPr>
        <p:txBody>
          <a:bodyPr wrap="square">
            <a:spAutoFit/>
          </a:bodyPr>
          <a:lstStyle/>
          <a:p>
            <a:r>
              <a:rPr lang="en-GB" sz="1400" b="1" dirty="0" smtClean="0"/>
              <a:t>Proposals</a:t>
            </a:r>
          </a:p>
          <a:p>
            <a:pPr marL="285750" indent="-285750">
              <a:buFont typeface="Arial" panose="020B0604020202020204" pitchFamily="34" charset="0"/>
              <a:buChar char="•"/>
            </a:pPr>
            <a:r>
              <a:rPr lang="en-GB" sz="1400" dirty="0" smtClean="0"/>
              <a:t>Apprenticeship </a:t>
            </a:r>
            <a:r>
              <a:rPr lang="en-GB" sz="1400" dirty="0"/>
              <a:t>standards are employer-designed and offer employers and apprentices a more robust and relevant training experience. </a:t>
            </a:r>
            <a:r>
              <a:rPr lang="en-GB" sz="1400" dirty="0" smtClean="0"/>
              <a:t>This </a:t>
            </a:r>
            <a:r>
              <a:rPr lang="en-GB" sz="1400" dirty="0"/>
              <a:t>is recognised in the current funding system and we will recognise it in the new system by allocating higher funding bands to apprenticeship standards, relative to equivalent frameworks, where appropriate.</a:t>
            </a:r>
          </a:p>
          <a:p>
            <a:r>
              <a:rPr lang="en-GB" sz="1400" dirty="0" smtClean="0"/>
              <a:t>We </a:t>
            </a:r>
            <a:r>
              <a:rPr lang="en-GB" sz="1400" dirty="0"/>
              <a:t>propose that existing apprenticeship standards are allocated to new funding bands according to the following principles:</a:t>
            </a:r>
          </a:p>
          <a:p>
            <a:pPr marL="285750" indent="-285750">
              <a:buFont typeface="Arial" panose="020B0604020202020204" pitchFamily="34" charset="0"/>
              <a:buChar char="•"/>
            </a:pPr>
            <a:r>
              <a:rPr lang="en-GB" sz="1400" dirty="0" smtClean="0"/>
              <a:t>Lower </a:t>
            </a:r>
            <a:r>
              <a:rPr lang="en-GB" sz="1400" dirty="0"/>
              <a:t>cost standards should be allocated to the new funding band that most closely aligns with the current funding band the standard is assigned to.  For example, all standards in the current band 2 (maximum of £4,500 total core funding) will be allocated to the proposed new band 5, which has an upper limit of £5,000.</a:t>
            </a:r>
          </a:p>
          <a:p>
            <a:pPr marL="285750" indent="-285750">
              <a:buFont typeface="Arial" panose="020B0604020202020204" pitchFamily="34" charset="0"/>
              <a:buChar char="•"/>
            </a:pPr>
            <a:r>
              <a:rPr lang="en-GB" sz="1400" dirty="0" smtClean="0"/>
              <a:t>Those </a:t>
            </a:r>
            <a:r>
              <a:rPr lang="en-GB" sz="1400" dirty="0"/>
              <a:t>standards currently assigned to the widest and highest cost funding band, which ranges from £12,000 to £27,000, will be allocated to a new band within this range.  When identifying where individual standards should fit within this range we have taken into </a:t>
            </a:r>
            <a:r>
              <a:rPr lang="en-GB" sz="1400" dirty="0" smtClean="0"/>
              <a:t>account:</a:t>
            </a:r>
          </a:p>
          <a:p>
            <a:pPr marL="857250" lvl="1" indent="-400050">
              <a:buFont typeface="+mj-lt"/>
              <a:buAutoNum type="romanLcPeriod"/>
            </a:pPr>
            <a:r>
              <a:rPr lang="en-GB" sz="1400" dirty="0" smtClean="0"/>
              <a:t>Where </a:t>
            </a:r>
            <a:r>
              <a:rPr lang="en-GB" sz="1400" dirty="0"/>
              <a:t>there have been starts on standards and we have reliable data, the actual prices employers have negotiated with </a:t>
            </a:r>
            <a:r>
              <a:rPr lang="en-GB" sz="1400" dirty="0" smtClean="0"/>
              <a:t>providers.</a:t>
            </a:r>
          </a:p>
          <a:p>
            <a:pPr marL="857250" lvl="1" indent="-400050">
              <a:buFont typeface="+mj-lt"/>
              <a:buAutoNum type="romanLcPeriod"/>
            </a:pPr>
            <a:r>
              <a:rPr lang="en-GB" sz="1400" dirty="0" smtClean="0"/>
              <a:t>The </a:t>
            </a:r>
            <a:r>
              <a:rPr lang="en-GB" sz="1400" dirty="0"/>
              <a:t>evidence originally presented by Trailblazer employers on the estimated costs of training, and taking into account only those costs which are eligible for public funding according to the existing funding </a:t>
            </a:r>
            <a:r>
              <a:rPr lang="en-GB" sz="1400" dirty="0" smtClean="0"/>
              <a:t>rules.</a:t>
            </a:r>
          </a:p>
          <a:p>
            <a:pPr marL="857250" lvl="1" indent="-400050">
              <a:buFont typeface="+mj-lt"/>
              <a:buAutoNum type="romanLcPeriod"/>
            </a:pPr>
            <a:r>
              <a:rPr lang="en-GB" sz="1400" dirty="0" smtClean="0"/>
              <a:t>The </a:t>
            </a:r>
            <a:r>
              <a:rPr lang="en-GB" sz="1400" dirty="0"/>
              <a:t>funding bands set for equivalent frameworks, where comparisons </a:t>
            </a:r>
            <a:r>
              <a:rPr lang="en-GB" sz="1400" dirty="0" smtClean="0"/>
              <a:t>exist.</a:t>
            </a:r>
          </a:p>
          <a:p>
            <a:pPr marL="857250" lvl="1" indent="-400050">
              <a:buFont typeface="+mj-lt"/>
              <a:buAutoNum type="romanLcPeriod"/>
            </a:pPr>
            <a:r>
              <a:rPr lang="en-GB" sz="1400" dirty="0" smtClean="0"/>
              <a:t>The </a:t>
            </a:r>
            <a:r>
              <a:rPr lang="en-GB" sz="1400" dirty="0"/>
              <a:t>level and nature of the training, and consistency across similar types of apprenticeship standard.   </a:t>
            </a:r>
          </a:p>
          <a:p>
            <a:endParaRPr lang="en-GB" sz="1400" dirty="0"/>
          </a:p>
          <a:p>
            <a:r>
              <a:rPr lang="en-GB" sz="1400" b="1" dirty="0" smtClean="0"/>
              <a:t>We </a:t>
            </a:r>
            <a:r>
              <a:rPr lang="en-GB" sz="1400" b="1" dirty="0"/>
              <a:t>invite feedback from employers and providers on these proposals</a:t>
            </a:r>
            <a:r>
              <a:rPr lang="en-GB" sz="1400" dirty="0"/>
              <a:t>, which aim to support </a:t>
            </a:r>
            <a:r>
              <a:rPr lang="en-GB" sz="1400" dirty="0" smtClean="0"/>
              <a:t>quality </a:t>
            </a:r>
            <a:r>
              <a:rPr lang="en-GB" sz="1400" dirty="0"/>
              <a:t>apprenticeship starts whilst ensuring value for money and that apprenticeships are accessible to employers of all sizes.</a:t>
            </a:r>
          </a:p>
        </p:txBody>
      </p:sp>
      <p:sp>
        <p:nvSpPr>
          <p:cNvPr id="5" name="Rectangle 4"/>
          <p:cNvSpPr/>
          <p:nvPr/>
        </p:nvSpPr>
        <p:spPr>
          <a:xfrm>
            <a:off x="189036" y="980728"/>
            <a:ext cx="8775452" cy="954107"/>
          </a:xfrm>
          <a:prstGeom prst="rect">
            <a:avLst/>
          </a:prstGeom>
          <a:solidFill>
            <a:schemeClr val="bg1">
              <a:lumMod val="95000"/>
            </a:schemeClr>
          </a:solidFill>
        </p:spPr>
        <p:txBody>
          <a:bodyPr wrap="square">
            <a:spAutoFit/>
          </a:bodyPr>
          <a:lstStyle/>
          <a:p>
            <a:r>
              <a:rPr lang="en-GB" sz="1400" b="1" dirty="0"/>
              <a:t>Current system</a:t>
            </a:r>
          </a:p>
          <a:p>
            <a:r>
              <a:rPr lang="en-GB" sz="1400" dirty="0" smtClean="0"/>
              <a:t>Currently</a:t>
            </a:r>
            <a:r>
              <a:rPr lang="en-GB" sz="1400" dirty="0"/>
              <a:t>, standards are </a:t>
            </a:r>
            <a:r>
              <a:rPr lang="en-GB" sz="1400" dirty="0" smtClean="0"/>
              <a:t>paid </a:t>
            </a:r>
            <a:r>
              <a:rPr lang="en-GB" sz="1400" dirty="0"/>
              <a:t>for through a combination of government and employer funding.  The government pays two-thirds of the cost and employers are required to pay one-third, and the maximum total core funding for the most expensive standard in the highest funding band is £27,000. </a:t>
            </a:r>
          </a:p>
        </p:txBody>
      </p:sp>
    </p:spTree>
    <p:extLst>
      <p:ext uri="{BB962C8B-B14F-4D97-AF65-F5344CB8AC3E}">
        <p14:creationId xmlns:p14="http://schemas.microsoft.com/office/powerpoint/2010/main" val="2026537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2360198" cy="523220"/>
          </a:xfrm>
          <a:prstGeom prst="rect">
            <a:avLst/>
          </a:prstGeom>
          <a:noFill/>
        </p:spPr>
        <p:txBody>
          <a:bodyPr wrap="none" rtlCol="0">
            <a:spAutoFit/>
          </a:bodyPr>
          <a:lstStyle/>
          <a:p>
            <a:r>
              <a:rPr lang="en-GB" sz="2800" b="1" dirty="0" smtClean="0">
                <a:solidFill>
                  <a:schemeClr val="bg1"/>
                </a:solidFill>
              </a:rPr>
              <a:t>Co-Investment</a:t>
            </a:r>
            <a:endParaRPr lang="en-GB" sz="2800" b="1" dirty="0">
              <a:solidFill>
                <a:schemeClr val="bg1"/>
              </a:solidFill>
            </a:endParaRPr>
          </a:p>
        </p:txBody>
      </p:sp>
      <p:sp>
        <p:nvSpPr>
          <p:cNvPr id="8" name="Rectangle 7"/>
          <p:cNvSpPr/>
          <p:nvPr/>
        </p:nvSpPr>
        <p:spPr>
          <a:xfrm>
            <a:off x="346472" y="915605"/>
            <a:ext cx="8568951" cy="5355312"/>
          </a:xfrm>
          <a:prstGeom prst="rect">
            <a:avLst/>
          </a:prstGeom>
          <a:ln>
            <a:noFill/>
          </a:ln>
        </p:spPr>
        <p:txBody>
          <a:bodyPr wrap="square">
            <a:spAutoFit/>
          </a:bodyPr>
          <a:lstStyle/>
          <a:p>
            <a:r>
              <a:rPr lang="en-GB" sz="1900" dirty="0" smtClean="0"/>
              <a:t>There </a:t>
            </a:r>
            <a:r>
              <a:rPr lang="en-GB" sz="1900" dirty="0"/>
              <a:t>are </a:t>
            </a:r>
            <a:r>
              <a:rPr lang="en-GB" sz="1900" u="sng" dirty="0"/>
              <a:t>two types of employers </a:t>
            </a:r>
            <a:r>
              <a:rPr lang="en-GB" sz="1900" dirty="0"/>
              <a:t>who will be </a:t>
            </a:r>
            <a:r>
              <a:rPr lang="en-GB" sz="1900" dirty="0" smtClean="0"/>
              <a:t>benefit from government support towards </a:t>
            </a:r>
            <a:r>
              <a:rPr lang="en-GB" sz="1900" dirty="0"/>
              <a:t>the cost of their apprenticeships </a:t>
            </a:r>
            <a:r>
              <a:rPr lang="en-GB" sz="1900" dirty="0" smtClean="0"/>
              <a:t>training:</a:t>
            </a:r>
          </a:p>
          <a:p>
            <a:pPr marL="914400" lvl="1" indent="-457200">
              <a:buFont typeface="+mj-lt"/>
              <a:buAutoNum type="arabicPeriod"/>
            </a:pPr>
            <a:r>
              <a:rPr lang="en-GB" sz="1900" dirty="0" smtClean="0"/>
              <a:t>Employers </a:t>
            </a:r>
            <a:r>
              <a:rPr lang="en-GB" sz="1900" dirty="0"/>
              <a:t>who haven’t paid </a:t>
            </a:r>
            <a:r>
              <a:rPr lang="en-GB" sz="1900" dirty="0" smtClean="0"/>
              <a:t>the levy and want to purchase apprenticeship training from a provider</a:t>
            </a:r>
          </a:p>
          <a:p>
            <a:pPr marL="914400" lvl="1" indent="-457200">
              <a:buFont typeface="+mj-lt"/>
              <a:buAutoNum type="arabicPeriod"/>
            </a:pPr>
            <a:r>
              <a:rPr lang="en-GB" sz="1900" dirty="0"/>
              <a:t>A</a:t>
            </a:r>
            <a:r>
              <a:rPr lang="en-GB" sz="1900" dirty="0" smtClean="0"/>
              <a:t> levy-paying </a:t>
            </a:r>
            <a:r>
              <a:rPr lang="en-GB" sz="1900" dirty="0"/>
              <a:t>employer </a:t>
            </a:r>
            <a:r>
              <a:rPr lang="en-GB" sz="1900" dirty="0" smtClean="0"/>
              <a:t>who with insufficient </a:t>
            </a:r>
            <a:r>
              <a:rPr lang="en-GB" sz="1900" dirty="0"/>
              <a:t>funds in their digital account to pay </a:t>
            </a:r>
            <a:r>
              <a:rPr lang="en-GB" sz="1900" dirty="0" smtClean="0"/>
              <a:t>for the cost of training </a:t>
            </a:r>
            <a:r>
              <a:rPr lang="en-GB" sz="1900" dirty="0"/>
              <a:t>and assessment </a:t>
            </a:r>
            <a:r>
              <a:rPr lang="en-GB" sz="1900" dirty="0" smtClean="0"/>
              <a:t>they want to purchase</a:t>
            </a:r>
            <a:endParaRPr lang="en-GB" sz="1900" dirty="0"/>
          </a:p>
          <a:p>
            <a:endParaRPr lang="en-GB" sz="1900" b="1" dirty="0"/>
          </a:p>
          <a:p>
            <a:endParaRPr lang="en-GB" sz="1900" dirty="0" smtClean="0"/>
          </a:p>
          <a:p>
            <a:endParaRPr lang="en-GB" sz="1900" dirty="0"/>
          </a:p>
          <a:p>
            <a:endParaRPr lang="en-GB" sz="1900" dirty="0" smtClean="0"/>
          </a:p>
          <a:p>
            <a:endParaRPr lang="en-GB" sz="1900" dirty="0"/>
          </a:p>
          <a:p>
            <a:endParaRPr lang="en-GB" sz="1900" dirty="0" smtClean="0"/>
          </a:p>
          <a:p>
            <a:endParaRPr lang="en-GB" sz="1900" dirty="0"/>
          </a:p>
          <a:p>
            <a:endParaRPr lang="en-GB" sz="1900" dirty="0" smtClean="0"/>
          </a:p>
          <a:p>
            <a:endParaRPr lang="en-GB" sz="1900" dirty="0"/>
          </a:p>
          <a:p>
            <a:r>
              <a:rPr lang="en-GB" sz="1900" dirty="0" smtClean="0"/>
              <a:t>We propose that:</a:t>
            </a:r>
          </a:p>
          <a:p>
            <a:pPr marL="342900" indent="-342900">
              <a:buFont typeface="Arial" panose="020B0604020202020204" pitchFamily="34" charset="0"/>
              <a:buChar char="•"/>
            </a:pPr>
            <a:r>
              <a:rPr lang="en-GB" sz="1900" dirty="0" smtClean="0"/>
              <a:t>The</a:t>
            </a:r>
            <a:r>
              <a:rPr lang="en-GB" sz="1900" b="1" dirty="0" smtClean="0"/>
              <a:t> </a:t>
            </a:r>
            <a:r>
              <a:rPr lang="en-GB" sz="1900" b="1" dirty="0"/>
              <a:t>government </a:t>
            </a:r>
            <a:r>
              <a:rPr lang="en-GB" sz="1900" b="1" dirty="0" smtClean="0"/>
              <a:t>pays 90</a:t>
            </a:r>
            <a:r>
              <a:rPr lang="en-GB" sz="1900" b="1" dirty="0"/>
              <a:t>%</a:t>
            </a:r>
            <a:r>
              <a:rPr lang="en-GB" sz="1900" dirty="0"/>
              <a:t> </a:t>
            </a:r>
            <a:r>
              <a:rPr lang="en-GB" sz="1900" dirty="0" smtClean="0"/>
              <a:t>of the costs of training and assessment.</a:t>
            </a:r>
          </a:p>
          <a:p>
            <a:pPr marL="342900" indent="-342900">
              <a:buFont typeface="Arial" panose="020B0604020202020204" pitchFamily="34" charset="0"/>
              <a:buChar char="•"/>
            </a:pPr>
            <a:r>
              <a:rPr lang="en-GB" sz="1900" dirty="0" smtClean="0"/>
              <a:t>The </a:t>
            </a:r>
            <a:r>
              <a:rPr lang="en-GB" sz="1900" b="1" dirty="0"/>
              <a:t>employer will </a:t>
            </a:r>
            <a:r>
              <a:rPr lang="en-GB" sz="1900" b="1" dirty="0" smtClean="0"/>
              <a:t>be responsible for paying 10% </a:t>
            </a:r>
            <a:r>
              <a:rPr lang="en-GB" sz="1900" dirty="0" smtClean="0"/>
              <a:t>of the costs. </a:t>
            </a:r>
            <a:endParaRPr lang="en-GB" sz="1900" dirty="0"/>
          </a:p>
        </p:txBody>
      </p:sp>
      <p:sp>
        <p:nvSpPr>
          <p:cNvPr id="2" name="Slide Number Placeholder 1"/>
          <p:cNvSpPr>
            <a:spLocks noGrp="1"/>
          </p:cNvSpPr>
          <p:nvPr>
            <p:ph type="sldNum" sz="quarter" idx="12"/>
          </p:nvPr>
        </p:nvSpPr>
        <p:spPr/>
        <p:txBody>
          <a:bodyPr/>
          <a:lstStyle/>
          <a:p>
            <a:fld id="{148B6853-4C35-4469-A4A9-845EAD63436B}" type="slidenum">
              <a:rPr lang="en-GB" smtClean="0"/>
              <a:t>17</a:t>
            </a:fld>
            <a:endParaRPr lang="en-GB" dirty="0"/>
          </a:p>
        </p:txBody>
      </p:sp>
      <p:graphicFrame>
        <p:nvGraphicFramePr>
          <p:cNvPr id="6" name="Chart 5"/>
          <p:cNvGraphicFramePr/>
          <p:nvPr>
            <p:extLst>
              <p:ext uri="{D42A27DB-BD31-4B8C-83A1-F6EECF244321}">
                <p14:modId xmlns:p14="http://schemas.microsoft.com/office/powerpoint/2010/main" val="89150590"/>
              </p:ext>
            </p:extLst>
          </p:nvPr>
        </p:nvGraphicFramePr>
        <p:xfrm>
          <a:off x="1115616" y="2780928"/>
          <a:ext cx="6081721" cy="3184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2078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69476"/>
            <a:ext cx="4783104" cy="523220"/>
          </a:xfrm>
          <a:prstGeom prst="rect">
            <a:avLst/>
          </a:prstGeom>
          <a:noFill/>
        </p:spPr>
        <p:txBody>
          <a:bodyPr wrap="none" rtlCol="0">
            <a:spAutoFit/>
          </a:bodyPr>
          <a:lstStyle/>
          <a:p>
            <a:r>
              <a:rPr lang="en-GB" sz="2800" b="1" dirty="0">
                <a:solidFill>
                  <a:prstClr val="white"/>
                </a:solidFill>
              </a:rPr>
              <a:t>Funding </a:t>
            </a:r>
            <a:r>
              <a:rPr lang="en-GB" sz="2800" b="1" dirty="0" smtClean="0">
                <a:solidFill>
                  <a:prstClr val="white"/>
                </a:solidFill>
              </a:rPr>
              <a:t>limits– </a:t>
            </a:r>
            <a:r>
              <a:rPr lang="en-GB" sz="2800" b="1" dirty="0">
                <a:solidFill>
                  <a:prstClr val="white"/>
                </a:solidFill>
              </a:rPr>
              <a:t>how they work</a:t>
            </a:r>
          </a:p>
        </p:txBody>
      </p:sp>
      <p:cxnSp>
        <p:nvCxnSpPr>
          <p:cNvPr id="6" name="Straight Connector 5"/>
          <p:cNvCxnSpPr/>
          <p:nvPr/>
        </p:nvCxnSpPr>
        <p:spPr>
          <a:xfrm>
            <a:off x="4570800" y="521199"/>
            <a:ext cx="1200" cy="6004145"/>
          </a:xfrm>
          <a:prstGeom prst="line">
            <a:avLst/>
          </a:prstGeom>
          <a:ln>
            <a:solidFill>
              <a:srgbClr val="0F243D"/>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1280" y="445749"/>
            <a:ext cx="4320480" cy="1708160"/>
          </a:xfrm>
          <a:prstGeom prst="rect">
            <a:avLst/>
          </a:prstGeom>
        </p:spPr>
        <p:txBody>
          <a:bodyPr wrap="square">
            <a:spAutoFit/>
          </a:bodyPr>
          <a:lstStyle/>
          <a:p>
            <a:pPr marL="342900" indent="-342900">
              <a:buFont typeface="Arial" panose="020B0604020202020204" pitchFamily="34" charset="0"/>
              <a:buChar char="•"/>
            </a:pPr>
            <a:r>
              <a:rPr lang="en-GB" sz="1500" dirty="0" smtClean="0">
                <a:solidFill>
                  <a:prstClr val="black"/>
                </a:solidFill>
              </a:rPr>
              <a:t>Example funding band limit = </a:t>
            </a:r>
            <a:r>
              <a:rPr lang="en-GB" sz="1500" b="1" dirty="0">
                <a:solidFill>
                  <a:srgbClr val="C00000"/>
                </a:solidFill>
              </a:rPr>
              <a:t>£</a:t>
            </a:r>
            <a:r>
              <a:rPr lang="en-GB" sz="1500" b="1" dirty="0" smtClean="0">
                <a:solidFill>
                  <a:srgbClr val="C00000"/>
                </a:solidFill>
              </a:rPr>
              <a:t>6,000 </a:t>
            </a:r>
            <a:endParaRPr lang="en-GB" sz="1500" b="1" dirty="0">
              <a:solidFill>
                <a:srgbClr val="C00000"/>
              </a:solidFill>
            </a:endParaRPr>
          </a:p>
          <a:p>
            <a:pPr marL="342900" indent="-342900">
              <a:buFont typeface="Arial" panose="020B0604020202020204" pitchFamily="34" charset="0"/>
              <a:buChar char="•"/>
            </a:pPr>
            <a:endParaRPr lang="en-GB" sz="1500" dirty="0" smtClean="0">
              <a:solidFill>
                <a:prstClr val="black"/>
              </a:solidFill>
            </a:endParaRPr>
          </a:p>
          <a:p>
            <a:pPr marL="342900" indent="-342900">
              <a:buFont typeface="Arial" panose="020B0604020202020204" pitchFamily="34" charset="0"/>
              <a:buChar char="•"/>
            </a:pPr>
            <a:r>
              <a:rPr lang="en-GB" sz="1500" dirty="0" smtClean="0">
                <a:solidFill>
                  <a:prstClr val="black"/>
                </a:solidFill>
              </a:rPr>
              <a:t>Price </a:t>
            </a:r>
            <a:r>
              <a:rPr lang="en-GB" sz="1500" dirty="0">
                <a:solidFill>
                  <a:prstClr val="black"/>
                </a:solidFill>
              </a:rPr>
              <a:t>you negotiate with your training provider = </a:t>
            </a:r>
            <a:r>
              <a:rPr lang="en-GB" sz="1500" b="1" dirty="0">
                <a:solidFill>
                  <a:srgbClr val="C00000"/>
                </a:solidFill>
              </a:rPr>
              <a:t>£5,000 </a:t>
            </a:r>
          </a:p>
          <a:p>
            <a:pPr marL="342900" indent="-342900">
              <a:buFont typeface="Arial" panose="020B0604020202020204" pitchFamily="34" charset="0"/>
              <a:buChar char="•"/>
            </a:pPr>
            <a:endParaRPr lang="en-GB" sz="1500" dirty="0" smtClean="0">
              <a:solidFill>
                <a:prstClr val="black"/>
              </a:solidFill>
            </a:endParaRPr>
          </a:p>
          <a:p>
            <a:pPr marL="342900" indent="-342900">
              <a:buFont typeface="Arial" panose="020B0604020202020204" pitchFamily="34" charset="0"/>
              <a:buChar char="•"/>
            </a:pPr>
            <a:r>
              <a:rPr lang="en-GB" sz="1500" dirty="0" smtClean="0">
                <a:solidFill>
                  <a:prstClr val="black"/>
                </a:solidFill>
              </a:rPr>
              <a:t>The cost is </a:t>
            </a:r>
            <a:r>
              <a:rPr lang="en-GB" sz="1500" b="1" dirty="0">
                <a:solidFill>
                  <a:srgbClr val="C00000"/>
                </a:solidFill>
              </a:rPr>
              <a:t>within </a:t>
            </a:r>
            <a:r>
              <a:rPr lang="en-GB" sz="1500" dirty="0" smtClean="0">
                <a:solidFill>
                  <a:prstClr val="black"/>
                </a:solidFill>
              </a:rPr>
              <a:t>the </a:t>
            </a:r>
            <a:r>
              <a:rPr lang="en-GB" sz="1500" dirty="0">
                <a:solidFill>
                  <a:prstClr val="black"/>
                </a:solidFill>
              </a:rPr>
              <a:t>funding band limit</a:t>
            </a:r>
          </a:p>
          <a:p>
            <a:pPr marL="342900" indent="-342900">
              <a:buFont typeface="Arial" panose="020B0604020202020204" pitchFamily="34" charset="0"/>
              <a:buChar char="•"/>
            </a:pPr>
            <a:endParaRPr lang="en-GB" sz="1500" dirty="0">
              <a:solidFill>
                <a:prstClr val="black"/>
              </a:solidFill>
            </a:endParaRPr>
          </a:p>
        </p:txBody>
      </p:sp>
      <p:sp>
        <p:nvSpPr>
          <p:cNvPr id="8" name="Rectangle 7"/>
          <p:cNvSpPr/>
          <p:nvPr/>
        </p:nvSpPr>
        <p:spPr>
          <a:xfrm>
            <a:off x="4620703" y="445749"/>
            <a:ext cx="4385520" cy="1708160"/>
          </a:xfrm>
          <a:prstGeom prst="rect">
            <a:avLst/>
          </a:prstGeom>
        </p:spPr>
        <p:txBody>
          <a:bodyPr wrap="square">
            <a:spAutoFit/>
          </a:bodyPr>
          <a:lstStyle/>
          <a:p>
            <a:pPr marL="342900" indent="-342900">
              <a:buFont typeface="Arial" panose="020B0604020202020204" pitchFamily="34" charset="0"/>
              <a:buChar char="•"/>
            </a:pPr>
            <a:r>
              <a:rPr lang="en-GB" sz="1500" dirty="0" smtClean="0">
                <a:solidFill>
                  <a:prstClr val="black"/>
                </a:solidFill>
              </a:rPr>
              <a:t>Example funding band limit = </a:t>
            </a:r>
            <a:r>
              <a:rPr lang="en-GB" sz="1500" b="1" dirty="0">
                <a:solidFill>
                  <a:srgbClr val="C00000"/>
                </a:solidFill>
              </a:rPr>
              <a:t>£6,000 </a:t>
            </a:r>
          </a:p>
          <a:p>
            <a:pPr marL="342900" indent="-342900">
              <a:buFont typeface="Arial" panose="020B0604020202020204" pitchFamily="34" charset="0"/>
              <a:buChar char="•"/>
            </a:pPr>
            <a:endParaRPr lang="en-GB" sz="1500" dirty="0" smtClean="0">
              <a:solidFill>
                <a:prstClr val="black"/>
              </a:solidFill>
            </a:endParaRPr>
          </a:p>
          <a:p>
            <a:pPr marL="342900" indent="-342900">
              <a:buFont typeface="Arial" panose="020B0604020202020204" pitchFamily="34" charset="0"/>
              <a:buChar char="•"/>
            </a:pPr>
            <a:r>
              <a:rPr lang="en-GB" sz="1500" dirty="0" smtClean="0">
                <a:solidFill>
                  <a:prstClr val="black"/>
                </a:solidFill>
              </a:rPr>
              <a:t>Price </a:t>
            </a:r>
            <a:r>
              <a:rPr lang="en-GB" sz="1500" dirty="0">
                <a:solidFill>
                  <a:prstClr val="black"/>
                </a:solidFill>
              </a:rPr>
              <a:t>you negotiate with your training provider = </a:t>
            </a:r>
            <a:r>
              <a:rPr lang="en-GB" sz="1500" b="1" dirty="0">
                <a:solidFill>
                  <a:srgbClr val="C00000"/>
                </a:solidFill>
              </a:rPr>
              <a:t>£7,500 </a:t>
            </a:r>
          </a:p>
          <a:p>
            <a:pPr marL="342900" indent="-342900">
              <a:buFont typeface="Arial" panose="020B0604020202020204" pitchFamily="34" charset="0"/>
              <a:buChar char="•"/>
            </a:pPr>
            <a:endParaRPr lang="en-GB" sz="1500" dirty="0" smtClean="0">
              <a:solidFill>
                <a:prstClr val="black"/>
              </a:solidFill>
            </a:endParaRPr>
          </a:p>
          <a:p>
            <a:pPr marL="342900" indent="-342900">
              <a:buFont typeface="Arial" panose="020B0604020202020204" pitchFamily="34" charset="0"/>
              <a:buChar char="•"/>
            </a:pPr>
            <a:r>
              <a:rPr lang="en-GB" sz="1500" dirty="0" smtClean="0">
                <a:solidFill>
                  <a:prstClr val="black"/>
                </a:solidFill>
              </a:rPr>
              <a:t>The cost is </a:t>
            </a:r>
            <a:r>
              <a:rPr lang="en-GB" sz="1500" b="1" dirty="0">
                <a:solidFill>
                  <a:srgbClr val="C00000"/>
                </a:solidFill>
              </a:rPr>
              <a:t>above </a:t>
            </a:r>
            <a:r>
              <a:rPr lang="en-GB" sz="1500" dirty="0">
                <a:solidFill>
                  <a:prstClr val="black"/>
                </a:solidFill>
              </a:rPr>
              <a:t>the funding band limit</a:t>
            </a:r>
          </a:p>
          <a:p>
            <a:pPr marL="342900" indent="-342900">
              <a:buFont typeface="Arial" panose="020B0604020202020204" pitchFamily="34" charset="0"/>
              <a:buChar char="•"/>
            </a:pPr>
            <a:endParaRPr lang="en-GB" sz="1500" dirty="0">
              <a:solidFill>
                <a:prstClr val="black"/>
              </a:solidFill>
            </a:endParaRPr>
          </a:p>
        </p:txBody>
      </p:sp>
      <p:sp>
        <p:nvSpPr>
          <p:cNvPr id="9" name="Rectangle 8"/>
          <p:cNvSpPr/>
          <p:nvPr/>
        </p:nvSpPr>
        <p:spPr>
          <a:xfrm>
            <a:off x="52373" y="92223"/>
            <a:ext cx="4479520" cy="369332"/>
          </a:xfrm>
          <a:prstGeom prst="rect">
            <a:avLst/>
          </a:prstGeom>
          <a:solidFill>
            <a:schemeClr val="accent3">
              <a:lumMod val="40000"/>
              <a:lumOff val="60000"/>
            </a:schemeClr>
          </a:solidFill>
        </p:spPr>
        <p:txBody>
          <a:bodyPr wrap="square">
            <a:spAutoFit/>
          </a:bodyPr>
          <a:lstStyle/>
          <a:p>
            <a:pPr algn="ctr"/>
            <a:r>
              <a:rPr lang="en-GB" b="1" dirty="0" smtClean="0">
                <a:solidFill>
                  <a:prstClr val="black"/>
                </a:solidFill>
              </a:rPr>
              <a:t>WITHIN THE FUNDING BAND LIMIT</a:t>
            </a:r>
            <a:endParaRPr lang="en-GB" b="1" dirty="0">
              <a:solidFill>
                <a:prstClr val="black"/>
              </a:solidFill>
            </a:endParaRPr>
          </a:p>
        </p:txBody>
      </p:sp>
      <p:sp>
        <p:nvSpPr>
          <p:cNvPr id="10" name="Rectangle 9"/>
          <p:cNvSpPr/>
          <p:nvPr/>
        </p:nvSpPr>
        <p:spPr>
          <a:xfrm>
            <a:off x="4531893" y="92223"/>
            <a:ext cx="4479520" cy="369332"/>
          </a:xfrm>
          <a:prstGeom prst="rect">
            <a:avLst/>
          </a:prstGeom>
          <a:solidFill>
            <a:schemeClr val="accent2">
              <a:lumMod val="40000"/>
              <a:lumOff val="60000"/>
            </a:schemeClr>
          </a:solidFill>
        </p:spPr>
        <p:txBody>
          <a:bodyPr wrap="square">
            <a:spAutoFit/>
          </a:bodyPr>
          <a:lstStyle/>
          <a:p>
            <a:pPr algn="ctr"/>
            <a:r>
              <a:rPr lang="en-GB" b="1" dirty="0" smtClean="0">
                <a:solidFill>
                  <a:prstClr val="black"/>
                </a:solidFill>
              </a:rPr>
              <a:t>OVER THE FUNDING BAND LIMIT</a:t>
            </a:r>
            <a:endParaRPr lang="en-GB" b="1" dirty="0">
              <a:solidFill>
                <a:prstClr val="black"/>
              </a:solidFill>
            </a:endParaRPr>
          </a:p>
        </p:txBody>
      </p:sp>
      <p:cxnSp>
        <p:nvCxnSpPr>
          <p:cNvPr id="11" name="Straight Connector 10"/>
          <p:cNvCxnSpPr/>
          <p:nvPr/>
        </p:nvCxnSpPr>
        <p:spPr>
          <a:xfrm flipH="1">
            <a:off x="2247473" y="3128194"/>
            <a:ext cx="4047" cy="3325142"/>
          </a:xfrm>
          <a:prstGeom prst="line">
            <a:avLst/>
          </a:prstGeom>
          <a:ln>
            <a:solidFill>
              <a:srgbClr val="0F243D"/>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7233" y="3015439"/>
            <a:ext cx="2160240" cy="954107"/>
          </a:xfrm>
          <a:prstGeom prst="rect">
            <a:avLst/>
          </a:prstGeom>
        </p:spPr>
        <p:txBody>
          <a:bodyPr wrap="square">
            <a:spAutoFit/>
          </a:bodyPr>
          <a:lstStyle/>
          <a:p>
            <a:r>
              <a:rPr lang="en-GB" sz="1400" b="1" dirty="0">
                <a:solidFill>
                  <a:prstClr val="black"/>
                </a:solidFill>
              </a:rPr>
              <a:t>£5,000</a:t>
            </a:r>
            <a:r>
              <a:rPr lang="en-GB" sz="1400" dirty="0">
                <a:solidFill>
                  <a:prstClr val="black"/>
                </a:solidFill>
              </a:rPr>
              <a:t> </a:t>
            </a:r>
            <a:r>
              <a:rPr lang="en-GB" sz="1400" b="1" dirty="0">
                <a:solidFill>
                  <a:prstClr val="black"/>
                </a:solidFill>
              </a:rPr>
              <a:t>will be deducted from your </a:t>
            </a:r>
            <a:r>
              <a:rPr lang="en-GB" sz="1400" b="1" dirty="0" smtClean="0">
                <a:solidFill>
                  <a:prstClr val="black"/>
                </a:solidFill>
              </a:rPr>
              <a:t>digital account</a:t>
            </a:r>
            <a:r>
              <a:rPr lang="en-GB" sz="1400" dirty="0" smtClean="0">
                <a:solidFill>
                  <a:prstClr val="black"/>
                </a:solidFill>
              </a:rPr>
              <a:t> </a:t>
            </a:r>
            <a:r>
              <a:rPr lang="en-GB" sz="1400" dirty="0">
                <a:solidFill>
                  <a:prstClr val="black"/>
                </a:solidFill>
              </a:rPr>
              <a:t>over the life of the apprenticeship.</a:t>
            </a:r>
          </a:p>
        </p:txBody>
      </p:sp>
      <p:sp>
        <p:nvSpPr>
          <p:cNvPr id="13" name="Rectangle 12"/>
          <p:cNvSpPr/>
          <p:nvPr/>
        </p:nvSpPr>
        <p:spPr>
          <a:xfrm>
            <a:off x="179512" y="1988840"/>
            <a:ext cx="2072008"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b="1" dirty="0" smtClean="0">
                <a:solidFill>
                  <a:prstClr val="black"/>
                </a:solidFill>
              </a:rPr>
              <a:t>With enough funding in your account</a:t>
            </a:r>
            <a:endParaRPr lang="en-GB" b="1" dirty="0">
              <a:solidFill>
                <a:prstClr val="black"/>
              </a:solidFill>
            </a:endParaRPr>
          </a:p>
        </p:txBody>
      </p:sp>
      <p:sp>
        <p:nvSpPr>
          <p:cNvPr id="14" name="Rectangle 13"/>
          <p:cNvSpPr/>
          <p:nvPr/>
        </p:nvSpPr>
        <p:spPr>
          <a:xfrm>
            <a:off x="2271826" y="1988840"/>
            <a:ext cx="2072008"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b="1" dirty="0" smtClean="0">
                <a:solidFill>
                  <a:prstClr val="black"/>
                </a:solidFill>
              </a:rPr>
              <a:t>Without enough funding in your account</a:t>
            </a:r>
            <a:endParaRPr lang="en-GB" b="1" dirty="0">
              <a:solidFill>
                <a:prstClr val="black"/>
              </a:solidFill>
            </a:endParaRPr>
          </a:p>
        </p:txBody>
      </p:sp>
      <p:sp>
        <p:nvSpPr>
          <p:cNvPr id="15" name="Rectangle 14"/>
          <p:cNvSpPr/>
          <p:nvPr/>
        </p:nvSpPr>
        <p:spPr>
          <a:xfrm>
            <a:off x="2312439" y="2973140"/>
            <a:ext cx="2031395" cy="2462213"/>
          </a:xfrm>
          <a:prstGeom prst="rect">
            <a:avLst/>
          </a:prstGeom>
        </p:spPr>
        <p:txBody>
          <a:bodyPr wrap="square">
            <a:spAutoFit/>
          </a:bodyPr>
          <a:lstStyle/>
          <a:p>
            <a:r>
              <a:rPr lang="en-GB" sz="1400" dirty="0" smtClean="0">
                <a:solidFill>
                  <a:prstClr val="black"/>
                </a:solidFill>
              </a:rPr>
              <a:t>If you have £0 in your account </a:t>
            </a:r>
            <a:r>
              <a:rPr lang="en-GB" sz="1400" b="1" dirty="0" smtClean="0">
                <a:solidFill>
                  <a:prstClr val="black"/>
                </a:solidFill>
              </a:rPr>
              <a:t>we will pay 90% (£4,500) and you will need to pay 10% (£500)</a:t>
            </a:r>
            <a:r>
              <a:rPr lang="en-GB" sz="1400" dirty="0" smtClean="0">
                <a:solidFill>
                  <a:prstClr val="black"/>
                </a:solidFill>
              </a:rPr>
              <a:t>.</a:t>
            </a:r>
            <a:r>
              <a:rPr lang="en-GB" sz="1400" dirty="0" smtClean="0">
                <a:solidFill>
                  <a:srgbClr val="C00000"/>
                </a:solidFill>
              </a:rPr>
              <a:t> </a:t>
            </a:r>
            <a:endParaRPr lang="en-GB" sz="1400" dirty="0">
              <a:solidFill>
                <a:prstClr val="black"/>
              </a:solidFill>
            </a:endParaRPr>
          </a:p>
          <a:p>
            <a:endParaRPr lang="en-GB" sz="1400" dirty="0" smtClean="0">
              <a:solidFill>
                <a:srgbClr val="C00000"/>
              </a:solidFill>
            </a:endParaRPr>
          </a:p>
          <a:p>
            <a:r>
              <a:rPr lang="en-GB" sz="1400" dirty="0" smtClean="0">
                <a:solidFill>
                  <a:prstClr val="black"/>
                </a:solidFill>
              </a:rPr>
              <a:t>If you have digital funds available, these will be used first, and then we will </a:t>
            </a:r>
            <a:r>
              <a:rPr lang="en-GB" sz="1400" b="1" dirty="0" smtClean="0">
                <a:solidFill>
                  <a:prstClr val="black"/>
                </a:solidFill>
              </a:rPr>
              <a:t>pay 90% of the remaining costs, and you will pay 10%.</a:t>
            </a:r>
            <a:endParaRPr lang="en-GB" sz="1400" dirty="0" smtClean="0">
              <a:solidFill>
                <a:prstClr val="black"/>
              </a:solidFill>
            </a:endParaRPr>
          </a:p>
        </p:txBody>
      </p:sp>
      <p:sp>
        <p:nvSpPr>
          <p:cNvPr id="17" name="Rectangle 16"/>
          <p:cNvSpPr/>
          <p:nvPr/>
        </p:nvSpPr>
        <p:spPr>
          <a:xfrm>
            <a:off x="4684768" y="3015780"/>
            <a:ext cx="2145327" cy="2031325"/>
          </a:xfrm>
          <a:prstGeom prst="rect">
            <a:avLst/>
          </a:prstGeom>
        </p:spPr>
        <p:txBody>
          <a:bodyPr wrap="square">
            <a:spAutoFit/>
          </a:bodyPr>
          <a:lstStyle/>
          <a:p>
            <a:r>
              <a:rPr lang="en-GB" sz="1400" b="1" dirty="0">
                <a:solidFill>
                  <a:prstClr val="black"/>
                </a:solidFill>
              </a:rPr>
              <a:t>£6,000</a:t>
            </a:r>
            <a:r>
              <a:rPr lang="en-GB" sz="1400" dirty="0">
                <a:solidFill>
                  <a:prstClr val="black"/>
                </a:solidFill>
              </a:rPr>
              <a:t> </a:t>
            </a:r>
            <a:r>
              <a:rPr lang="en-GB" sz="1400" b="1" dirty="0">
                <a:solidFill>
                  <a:prstClr val="black"/>
                </a:solidFill>
              </a:rPr>
              <a:t>will be deducted from your </a:t>
            </a:r>
            <a:r>
              <a:rPr lang="en-GB" sz="1400" b="1" dirty="0" smtClean="0">
                <a:solidFill>
                  <a:prstClr val="black"/>
                </a:solidFill>
              </a:rPr>
              <a:t>digital account</a:t>
            </a:r>
            <a:r>
              <a:rPr lang="en-GB" sz="1400" dirty="0" smtClean="0">
                <a:solidFill>
                  <a:prstClr val="black"/>
                </a:solidFill>
              </a:rPr>
              <a:t> over the life of the apprenticeship.</a:t>
            </a:r>
          </a:p>
          <a:p>
            <a:pPr marL="342900" indent="-342900">
              <a:buFont typeface="Arial" panose="020B0604020202020204" pitchFamily="34" charset="0"/>
              <a:buChar char="•"/>
            </a:pPr>
            <a:endParaRPr lang="en-GB" sz="1400" dirty="0" smtClean="0">
              <a:solidFill>
                <a:prstClr val="black"/>
              </a:solidFill>
            </a:endParaRPr>
          </a:p>
          <a:p>
            <a:r>
              <a:rPr lang="en-GB" sz="1400" b="1" dirty="0" smtClean="0">
                <a:solidFill>
                  <a:prstClr val="black"/>
                </a:solidFill>
              </a:rPr>
              <a:t>You </a:t>
            </a:r>
            <a:r>
              <a:rPr lang="en-GB" sz="1400" b="1" dirty="0">
                <a:solidFill>
                  <a:prstClr val="black"/>
                </a:solidFill>
              </a:rPr>
              <a:t>will be responsible for paying £1,500.  </a:t>
            </a:r>
            <a:r>
              <a:rPr lang="en-GB" sz="1400" dirty="0">
                <a:solidFill>
                  <a:prstClr val="black"/>
                </a:solidFill>
              </a:rPr>
              <a:t>This payment can’t be made from your digital account</a:t>
            </a:r>
          </a:p>
        </p:txBody>
      </p:sp>
      <p:cxnSp>
        <p:nvCxnSpPr>
          <p:cNvPr id="18" name="Straight Connector 17"/>
          <p:cNvCxnSpPr/>
          <p:nvPr/>
        </p:nvCxnSpPr>
        <p:spPr>
          <a:xfrm>
            <a:off x="6768175" y="3128194"/>
            <a:ext cx="0" cy="3397150"/>
          </a:xfrm>
          <a:prstGeom prst="line">
            <a:avLst/>
          </a:prstGeom>
          <a:ln>
            <a:solidFill>
              <a:srgbClr val="0F243D"/>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721428" y="1988840"/>
            <a:ext cx="2072008" cy="923330"/>
          </a:xfrm>
          <a:prstGeom prst="rect">
            <a:avLst/>
          </a:prstGeom>
          <a:ln>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b="1" dirty="0" smtClean="0">
                <a:solidFill>
                  <a:prstClr val="black"/>
                </a:solidFill>
              </a:rPr>
              <a:t>With enough funding in your account</a:t>
            </a:r>
            <a:endParaRPr lang="en-GB" b="1" dirty="0">
              <a:solidFill>
                <a:prstClr val="black"/>
              </a:solidFill>
            </a:endParaRPr>
          </a:p>
        </p:txBody>
      </p:sp>
      <p:sp>
        <p:nvSpPr>
          <p:cNvPr id="20" name="Rectangle 19"/>
          <p:cNvSpPr/>
          <p:nvPr/>
        </p:nvSpPr>
        <p:spPr>
          <a:xfrm>
            <a:off x="6768175" y="1988840"/>
            <a:ext cx="2072008" cy="923330"/>
          </a:xfrm>
          <a:prstGeom prst="rect">
            <a:avLst/>
          </a:prstGeom>
          <a:ln>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b="1" dirty="0" smtClean="0">
                <a:solidFill>
                  <a:prstClr val="black"/>
                </a:solidFill>
              </a:rPr>
              <a:t>Without enough funding in your account</a:t>
            </a:r>
            <a:endParaRPr lang="en-GB" b="1" dirty="0">
              <a:solidFill>
                <a:prstClr val="black"/>
              </a:solidFill>
            </a:endParaRPr>
          </a:p>
        </p:txBody>
      </p:sp>
      <p:sp>
        <p:nvSpPr>
          <p:cNvPr id="21" name="Rectangle 20"/>
          <p:cNvSpPr/>
          <p:nvPr/>
        </p:nvSpPr>
        <p:spPr>
          <a:xfrm>
            <a:off x="6796303" y="3015780"/>
            <a:ext cx="2153928" cy="3323987"/>
          </a:xfrm>
          <a:prstGeom prst="rect">
            <a:avLst/>
          </a:prstGeom>
        </p:spPr>
        <p:txBody>
          <a:bodyPr wrap="square">
            <a:spAutoFit/>
          </a:bodyPr>
          <a:lstStyle/>
          <a:p>
            <a:r>
              <a:rPr lang="en-GB" sz="1400" dirty="0">
                <a:solidFill>
                  <a:prstClr val="black"/>
                </a:solidFill>
              </a:rPr>
              <a:t>If you have £0 in your account </a:t>
            </a:r>
            <a:r>
              <a:rPr lang="en-GB" sz="1400" b="1" dirty="0">
                <a:solidFill>
                  <a:prstClr val="black"/>
                </a:solidFill>
              </a:rPr>
              <a:t>we will pay 90% </a:t>
            </a:r>
            <a:r>
              <a:rPr lang="en-GB" sz="1400" b="1" dirty="0" smtClean="0">
                <a:solidFill>
                  <a:prstClr val="black"/>
                </a:solidFill>
              </a:rPr>
              <a:t>(£5,400</a:t>
            </a:r>
            <a:r>
              <a:rPr lang="en-GB" sz="1400" b="1" dirty="0">
                <a:solidFill>
                  <a:prstClr val="black"/>
                </a:solidFill>
              </a:rPr>
              <a:t>) and y</a:t>
            </a:r>
            <a:r>
              <a:rPr lang="en-GB" sz="1400" b="1" dirty="0" smtClean="0">
                <a:solidFill>
                  <a:prstClr val="black"/>
                </a:solidFill>
              </a:rPr>
              <a:t>ou will need to pay 10% (£600).  This is the maximum payable within the limit of the band</a:t>
            </a:r>
            <a:r>
              <a:rPr lang="en-GB" sz="1400" dirty="0" smtClean="0">
                <a:solidFill>
                  <a:prstClr val="black"/>
                </a:solidFill>
              </a:rPr>
              <a:t>.</a:t>
            </a:r>
            <a:r>
              <a:rPr lang="en-GB" sz="1400" dirty="0" smtClean="0">
                <a:solidFill>
                  <a:srgbClr val="C00000"/>
                </a:solidFill>
              </a:rPr>
              <a:t> </a:t>
            </a:r>
          </a:p>
          <a:p>
            <a:endParaRPr lang="en-GB" sz="1400" b="1" dirty="0">
              <a:solidFill>
                <a:srgbClr val="C00000"/>
              </a:solidFill>
            </a:endParaRPr>
          </a:p>
          <a:p>
            <a:r>
              <a:rPr lang="en-GB" sz="1400" b="1" dirty="0" smtClean="0">
                <a:solidFill>
                  <a:prstClr val="black"/>
                </a:solidFill>
              </a:rPr>
              <a:t>You will also be responsible for paying the additional £1,500.  </a:t>
            </a:r>
            <a:r>
              <a:rPr lang="en-GB" sz="1400" dirty="0">
                <a:solidFill>
                  <a:prstClr val="black"/>
                </a:solidFill>
              </a:rPr>
              <a:t>This payment can’t be made from your digital account</a:t>
            </a:r>
          </a:p>
          <a:p>
            <a:endParaRPr lang="en-GB" sz="1400" dirty="0" smtClean="0">
              <a:solidFill>
                <a:srgbClr val="C00000"/>
              </a:solidFill>
            </a:endParaRPr>
          </a:p>
          <a:p>
            <a:endParaRPr lang="en-GB" sz="1400" dirty="0" smtClean="0">
              <a:solidFill>
                <a:prstClr val="black"/>
              </a:solidFill>
            </a:endParaRPr>
          </a:p>
        </p:txBody>
      </p:sp>
    </p:spTree>
    <p:extLst>
      <p:ext uri="{BB962C8B-B14F-4D97-AF65-F5344CB8AC3E}">
        <p14:creationId xmlns:p14="http://schemas.microsoft.com/office/powerpoint/2010/main" val="3902173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6006837" cy="523220"/>
          </a:xfrm>
          <a:prstGeom prst="rect">
            <a:avLst/>
          </a:prstGeom>
          <a:noFill/>
        </p:spPr>
        <p:txBody>
          <a:bodyPr wrap="none" rtlCol="0">
            <a:spAutoFit/>
          </a:bodyPr>
          <a:lstStyle/>
          <a:p>
            <a:r>
              <a:rPr lang="en-GB" sz="2800" b="1" dirty="0" smtClean="0">
                <a:solidFill>
                  <a:prstClr val="white"/>
                </a:solidFill>
              </a:rPr>
              <a:t>Additional support for small employers</a:t>
            </a:r>
            <a:endParaRPr lang="en-GB" sz="2800" b="1" dirty="0">
              <a:solidFill>
                <a:prstClr val="white"/>
              </a:solidFill>
            </a:endParaRPr>
          </a:p>
        </p:txBody>
      </p:sp>
      <p:sp>
        <p:nvSpPr>
          <p:cNvPr id="2" name="Slide Number Placeholder 1"/>
          <p:cNvSpPr>
            <a:spLocks noGrp="1"/>
          </p:cNvSpPr>
          <p:nvPr>
            <p:ph type="sldNum" sz="quarter" idx="12"/>
          </p:nvPr>
        </p:nvSpPr>
        <p:spPr/>
        <p:txBody>
          <a:bodyPr/>
          <a:lstStyle/>
          <a:p>
            <a:fld id="{148B6853-4C35-4469-A4A9-845EAD63436B}" type="slidenum">
              <a:rPr lang="en-GB" smtClean="0"/>
              <a:t>19</a:t>
            </a:fld>
            <a:endParaRPr lang="en-GB"/>
          </a:p>
        </p:txBody>
      </p:sp>
      <p:sp>
        <p:nvSpPr>
          <p:cNvPr id="3" name="Rectangle 2"/>
          <p:cNvSpPr/>
          <p:nvPr/>
        </p:nvSpPr>
        <p:spPr>
          <a:xfrm>
            <a:off x="323527" y="3519006"/>
            <a:ext cx="8405885" cy="2862322"/>
          </a:xfrm>
          <a:prstGeom prst="rect">
            <a:avLst/>
          </a:prstGeom>
          <a:solidFill>
            <a:schemeClr val="bg1">
              <a:lumMod val="85000"/>
            </a:schemeClr>
          </a:solidFill>
        </p:spPr>
        <p:txBody>
          <a:bodyPr wrap="square">
            <a:spAutoFit/>
          </a:bodyPr>
          <a:lstStyle/>
          <a:p>
            <a:r>
              <a:rPr lang="en-GB" b="1" dirty="0" smtClean="0"/>
              <a:t>Proposals</a:t>
            </a:r>
            <a:endParaRPr lang="en-GB" b="1" dirty="0"/>
          </a:p>
          <a:p>
            <a:r>
              <a:rPr lang="en-GB" dirty="0" smtClean="0"/>
              <a:t>We </a:t>
            </a:r>
            <a:r>
              <a:rPr lang="en-GB" dirty="0"/>
              <a:t>want to continue to support small employers to take on younger apprentices and so propose that employers with fewer than 50 people working for them will be able to train 16 to 18 year old apprentices at no cost.  The government will pay 100% of the apprenticeship training costs for these individuals. </a:t>
            </a:r>
          </a:p>
          <a:p>
            <a:endParaRPr lang="en-GB" dirty="0"/>
          </a:p>
          <a:p>
            <a:r>
              <a:rPr lang="en-GB" dirty="0" smtClean="0"/>
              <a:t>We </a:t>
            </a:r>
            <a:r>
              <a:rPr lang="en-GB" dirty="0"/>
              <a:t>propose to extend this to small employers who take on a 19 to 24 year old apprentice who was formerly in care or has a Local Authority Education, Health and Care plan. The government will pay 100% of the apprenticeship training costs for these individuals. </a:t>
            </a:r>
          </a:p>
        </p:txBody>
      </p:sp>
      <p:sp>
        <p:nvSpPr>
          <p:cNvPr id="5" name="Rectangle 4"/>
          <p:cNvSpPr/>
          <p:nvPr/>
        </p:nvSpPr>
        <p:spPr>
          <a:xfrm>
            <a:off x="330026" y="1052736"/>
            <a:ext cx="8399387" cy="2308324"/>
          </a:xfrm>
          <a:prstGeom prst="rect">
            <a:avLst/>
          </a:prstGeom>
          <a:solidFill>
            <a:schemeClr val="bg1">
              <a:lumMod val="95000"/>
            </a:schemeClr>
          </a:solidFill>
        </p:spPr>
        <p:txBody>
          <a:bodyPr wrap="square">
            <a:spAutoFit/>
          </a:bodyPr>
          <a:lstStyle/>
          <a:p>
            <a:r>
              <a:rPr lang="en-GB" b="1" dirty="0" smtClean="0"/>
              <a:t>Current system</a:t>
            </a:r>
          </a:p>
          <a:p>
            <a:r>
              <a:rPr lang="en-GB" dirty="0" smtClean="0"/>
              <a:t>We </a:t>
            </a:r>
            <a:r>
              <a:rPr lang="en-GB" dirty="0"/>
              <a:t>recognise that taking on an apprentice is a big step for many small employers. We also know that smaller employers have historically played a very important role in helping young and disadvantaged people into the workforce for the first time.  We currently recognise this by paying a grant to small employers to support them in taking on new apprentices aged between 16-24 years of age. This is called the Apprenticeship Grant for Employers 16-24. The AGE grant scheme will continue until the end of the 2016/17 academic year.</a:t>
            </a:r>
          </a:p>
        </p:txBody>
      </p:sp>
    </p:spTree>
    <p:extLst>
      <p:ext uri="{BB962C8B-B14F-4D97-AF65-F5344CB8AC3E}">
        <p14:creationId xmlns:p14="http://schemas.microsoft.com/office/powerpoint/2010/main" val="3284383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4"/>
          <p:cNvSpPr/>
          <p:nvPr/>
        </p:nvSpPr>
        <p:spPr>
          <a:xfrm>
            <a:off x="539552" y="2587674"/>
            <a:ext cx="3312368" cy="72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49530" numCol="1" spcCol="1270" anchor="t" anchorCtr="0">
            <a:noAutofit/>
          </a:bodyPr>
          <a:lstStyle/>
          <a:p>
            <a:r>
              <a:rPr lang="en-GB" b="1" dirty="0">
                <a:solidFill>
                  <a:schemeClr val="bg1"/>
                </a:solidFill>
              </a:rPr>
              <a:t>…and employers are investing less in training</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5984" y="169476"/>
            <a:ext cx="8028288" cy="523220"/>
          </a:xfrm>
          <a:prstGeom prst="rect">
            <a:avLst/>
          </a:prstGeom>
          <a:noFill/>
        </p:spPr>
        <p:txBody>
          <a:bodyPr wrap="none" rtlCol="0">
            <a:spAutoFit/>
          </a:bodyPr>
          <a:lstStyle/>
          <a:p>
            <a:r>
              <a:rPr lang="en-GB" sz="2800" b="1" dirty="0" smtClean="0">
                <a:solidFill>
                  <a:schemeClr val="bg1"/>
                </a:solidFill>
              </a:rPr>
              <a:t>Action is needed to address current economic trends</a:t>
            </a:r>
            <a:endParaRPr lang="en-GB" sz="2800" b="1" dirty="0">
              <a:solidFill>
                <a:schemeClr val="bg1"/>
              </a:solidFill>
            </a:endParaRPr>
          </a:p>
        </p:txBody>
      </p:sp>
      <p:grpSp>
        <p:nvGrpSpPr>
          <p:cNvPr id="13" name="Group 12"/>
          <p:cNvGrpSpPr/>
          <p:nvPr/>
        </p:nvGrpSpPr>
        <p:grpSpPr>
          <a:xfrm>
            <a:off x="323528" y="1052736"/>
            <a:ext cx="2987423" cy="1168117"/>
            <a:chOff x="4358296" y="45000"/>
            <a:chExt cx="1390610" cy="1226708"/>
          </a:xfrm>
          <a:solidFill>
            <a:srgbClr val="001236"/>
          </a:solidFill>
        </p:grpSpPr>
        <p:sp>
          <p:nvSpPr>
            <p:cNvPr id="14" name="Rounded Rectangle 13"/>
            <p:cNvSpPr/>
            <p:nvPr/>
          </p:nvSpPr>
          <p:spPr>
            <a:xfrm>
              <a:off x="4369249" y="45000"/>
              <a:ext cx="1379657" cy="122670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p:nvPr/>
          </p:nvSpPr>
          <p:spPr>
            <a:xfrm>
              <a:off x="4358296" y="59013"/>
              <a:ext cx="1379657" cy="81780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49530" numCol="1" spcCol="1270" anchor="t" anchorCtr="0">
              <a:noAutofit/>
            </a:bodyPr>
            <a:lstStyle/>
            <a:p>
              <a:pPr algn="ctr"/>
              <a:r>
                <a:rPr lang="en-GB" b="1" dirty="0" smtClean="0"/>
                <a:t>UK productivity lags behind other developed economies…</a:t>
              </a:r>
              <a:endParaRPr lang="en-GB" b="1" dirty="0"/>
            </a:p>
          </p:txBody>
        </p:sp>
      </p:grpSp>
      <p:pic>
        <p:nvPicPr>
          <p:cNvPr id="3" name="Picture 2"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0000" y="831850"/>
            <a:ext cx="5143035" cy="27411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6924806" y="5955556"/>
            <a:ext cx="2133600" cy="365125"/>
          </a:xfrm>
        </p:spPr>
        <p:txBody>
          <a:bodyPr/>
          <a:lstStyle/>
          <a:p>
            <a:fld id="{148B6853-4C35-4469-A4A9-845EAD63436B}" type="slidenum">
              <a:rPr lang="en-GB" smtClean="0"/>
              <a:t>2</a:t>
            </a:fld>
            <a:endParaRPr lang="en-GB"/>
          </a:p>
        </p:txBody>
      </p:sp>
      <p:sp>
        <p:nvSpPr>
          <p:cNvPr id="17" name="Rounded Rectangle 16"/>
          <p:cNvSpPr/>
          <p:nvPr/>
        </p:nvSpPr>
        <p:spPr>
          <a:xfrm>
            <a:off x="5868144" y="5157192"/>
            <a:ext cx="2963893" cy="1376147"/>
          </a:xfrm>
          <a:prstGeom prst="roundRect">
            <a:avLst>
              <a:gd name="adj" fmla="val 10000"/>
            </a:avLst>
          </a:prstGeom>
          <a:solidFill>
            <a:srgbClr val="0012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4"/>
          <p:cNvSpPr/>
          <p:nvPr/>
        </p:nvSpPr>
        <p:spPr>
          <a:xfrm>
            <a:off x="1475656" y="5517232"/>
            <a:ext cx="2963893" cy="7787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49530" numCol="1" spcCol="1270" anchor="t" anchorCtr="0">
            <a:noAutofit/>
          </a:bodyPr>
          <a:lstStyle/>
          <a:p>
            <a:pPr algn="ctr"/>
            <a:endParaRPr lang="en-GB" b="1" dirty="0"/>
          </a:p>
        </p:txBody>
      </p:sp>
      <p:sp>
        <p:nvSpPr>
          <p:cNvPr id="19" name="Rounded Rectangle 4"/>
          <p:cNvSpPr/>
          <p:nvPr/>
        </p:nvSpPr>
        <p:spPr>
          <a:xfrm>
            <a:off x="5868144" y="5188446"/>
            <a:ext cx="2963893" cy="7787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49530" numCol="1" spcCol="1270" anchor="t" anchorCtr="0">
            <a:noAutofit/>
          </a:bodyPr>
          <a:lstStyle/>
          <a:p>
            <a:pPr lvl="0" algn="ctr"/>
            <a:r>
              <a:rPr lang="en-GB" b="1" dirty="0">
                <a:solidFill>
                  <a:schemeClr val="bg1"/>
                </a:solidFill>
              </a:rPr>
              <a:t>The UK has low levels of intergenerational social mobility compared to some other developed countries</a:t>
            </a:r>
          </a:p>
          <a:p>
            <a:pPr algn="ctr"/>
            <a:endParaRPr lang="en-GB" b="1" dirty="0"/>
          </a:p>
        </p:txBody>
      </p:sp>
      <p:sp>
        <p:nvSpPr>
          <p:cNvPr id="20" name="Rounded Rectangle 19"/>
          <p:cNvSpPr/>
          <p:nvPr/>
        </p:nvSpPr>
        <p:spPr>
          <a:xfrm>
            <a:off x="5841348" y="3831715"/>
            <a:ext cx="2963893" cy="1168117"/>
          </a:xfrm>
          <a:prstGeom prst="roundRect">
            <a:avLst>
              <a:gd name="adj" fmla="val 10000"/>
            </a:avLst>
          </a:prstGeom>
          <a:solidFill>
            <a:srgbClr val="0012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ounded Rectangle 4"/>
          <p:cNvSpPr/>
          <p:nvPr/>
        </p:nvSpPr>
        <p:spPr>
          <a:xfrm>
            <a:off x="5841347" y="3933056"/>
            <a:ext cx="2963893" cy="7787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49530" numCol="1" spcCol="1270" anchor="t" anchorCtr="0">
            <a:noAutofit/>
          </a:bodyPr>
          <a:lstStyle/>
          <a:p>
            <a:pPr algn="ctr"/>
            <a:r>
              <a:rPr lang="en-GB" b="1" dirty="0" smtClean="0"/>
              <a:t>Meanwhile… relative </a:t>
            </a:r>
            <a:r>
              <a:rPr lang="en-GB" b="1" dirty="0"/>
              <a:t>social mobility has stagnated or declined over recent decades</a:t>
            </a:r>
            <a:endParaRPr lang="en-GB" dirty="0"/>
          </a:p>
          <a:p>
            <a:pPr lvl="0" algn="ctr"/>
            <a:endParaRPr lang="en-GB" b="1" dirty="0"/>
          </a:p>
        </p:txBody>
      </p:sp>
      <p:graphicFrame>
        <p:nvGraphicFramePr>
          <p:cNvPr id="23" name="Chart 22"/>
          <p:cNvGraphicFramePr/>
          <p:nvPr>
            <p:extLst>
              <p:ext uri="{D42A27DB-BD31-4B8C-83A1-F6EECF244321}">
                <p14:modId xmlns:p14="http://schemas.microsoft.com/office/powerpoint/2010/main" val="2482843409"/>
              </p:ext>
            </p:extLst>
          </p:nvPr>
        </p:nvGraphicFramePr>
        <p:xfrm>
          <a:off x="298384" y="3797424"/>
          <a:ext cx="4861740" cy="2592288"/>
        </p:xfrm>
        <a:graphic>
          <a:graphicData uri="http://schemas.openxmlformats.org/drawingml/2006/chart">
            <c:chart xmlns:c="http://schemas.openxmlformats.org/drawingml/2006/chart" xmlns:r="http://schemas.openxmlformats.org/officeDocument/2006/relationships" r:id="rId5"/>
          </a:graphicData>
        </a:graphic>
      </p:graphicFrame>
      <p:sp>
        <p:nvSpPr>
          <p:cNvPr id="24" name="Rounded Rectangle 23"/>
          <p:cNvSpPr/>
          <p:nvPr/>
        </p:nvSpPr>
        <p:spPr>
          <a:xfrm>
            <a:off x="347058" y="2276872"/>
            <a:ext cx="2963893" cy="1008112"/>
          </a:xfrm>
          <a:prstGeom prst="roundRect">
            <a:avLst>
              <a:gd name="adj" fmla="val 10000"/>
            </a:avLst>
          </a:prstGeom>
          <a:solidFill>
            <a:srgbClr val="0012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GB" b="1" dirty="0" smtClean="0"/>
              <a:t>… and employers are investing less in training </a:t>
            </a:r>
            <a:endParaRPr lang="en-GB" b="1" dirty="0"/>
          </a:p>
        </p:txBody>
      </p:sp>
      <p:sp>
        <p:nvSpPr>
          <p:cNvPr id="25" name="Rectangle 24"/>
          <p:cNvSpPr/>
          <p:nvPr/>
        </p:nvSpPr>
        <p:spPr>
          <a:xfrm>
            <a:off x="475928" y="3437384"/>
            <a:ext cx="4572000" cy="692497"/>
          </a:xfrm>
          <a:prstGeom prst="rect">
            <a:avLst/>
          </a:prstGeom>
        </p:spPr>
        <p:txBody>
          <a:bodyPr>
            <a:spAutoFit/>
          </a:bodyPr>
          <a:lstStyle/>
          <a:p>
            <a:pPr algn="ctr"/>
            <a:r>
              <a:rPr lang="en-US" sz="1300" i="1" dirty="0"/>
              <a:t>Number of employees who worked fewer hours than usual because they attended a training course away from their workplace</a:t>
            </a:r>
          </a:p>
        </p:txBody>
      </p:sp>
      <p:sp>
        <p:nvSpPr>
          <p:cNvPr id="26" name="Slide Number Placeholder 1"/>
          <p:cNvSpPr txBox="1">
            <a:spLocks/>
          </p:cNvSpPr>
          <p:nvPr/>
        </p:nvSpPr>
        <p:spPr>
          <a:xfrm>
            <a:off x="7077206" y="610795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8B6853-4C35-4469-A4A9-845EAD63436B}" type="slidenum">
              <a:rPr lang="en-GB" smtClean="0"/>
              <a:pPr/>
              <a:t>2</a:t>
            </a:fld>
            <a:endParaRPr lang="en-GB"/>
          </a:p>
        </p:txBody>
      </p:sp>
    </p:spTree>
    <p:extLst>
      <p:ext uri="{BB962C8B-B14F-4D97-AF65-F5344CB8AC3E}">
        <p14:creationId xmlns:p14="http://schemas.microsoft.com/office/powerpoint/2010/main" val="1659219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69476"/>
            <a:ext cx="4783104" cy="523220"/>
          </a:xfrm>
          <a:prstGeom prst="rect">
            <a:avLst/>
          </a:prstGeom>
          <a:noFill/>
        </p:spPr>
        <p:txBody>
          <a:bodyPr wrap="none" rtlCol="0">
            <a:spAutoFit/>
          </a:bodyPr>
          <a:lstStyle/>
          <a:p>
            <a:r>
              <a:rPr lang="en-GB" sz="2800" b="1" dirty="0">
                <a:solidFill>
                  <a:prstClr val="white"/>
                </a:solidFill>
              </a:rPr>
              <a:t>Funding </a:t>
            </a:r>
            <a:r>
              <a:rPr lang="en-GB" sz="2800" b="1" dirty="0" smtClean="0">
                <a:solidFill>
                  <a:prstClr val="white"/>
                </a:solidFill>
              </a:rPr>
              <a:t>limits– </a:t>
            </a:r>
            <a:r>
              <a:rPr lang="en-GB" sz="2800" b="1" dirty="0">
                <a:solidFill>
                  <a:prstClr val="white"/>
                </a:solidFill>
              </a:rPr>
              <a:t>how they work</a:t>
            </a:r>
          </a:p>
        </p:txBody>
      </p:sp>
      <p:cxnSp>
        <p:nvCxnSpPr>
          <p:cNvPr id="6" name="Straight Connector 5"/>
          <p:cNvCxnSpPr/>
          <p:nvPr/>
        </p:nvCxnSpPr>
        <p:spPr>
          <a:xfrm>
            <a:off x="4570800" y="980728"/>
            <a:ext cx="1200" cy="5544616"/>
          </a:xfrm>
          <a:prstGeom prst="line">
            <a:avLst/>
          </a:prstGeom>
          <a:ln>
            <a:solidFill>
              <a:srgbClr val="0F243D"/>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1280" y="404664"/>
            <a:ext cx="4320480" cy="2169825"/>
          </a:xfrm>
          <a:prstGeom prst="rect">
            <a:avLst/>
          </a:prstGeom>
        </p:spPr>
        <p:txBody>
          <a:bodyPr wrap="square">
            <a:spAutoFit/>
          </a:bodyPr>
          <a:lstStyle/>
          <a:p>
            <a:pPr marL="342900" indent="-342900">
              <a:buFont typeface="Arial" panose="020B0604020202020204" pitchFamily="34" charset="0"/>
              <a:buChar char="•"/>
            </a:pPr>
            <a:r>
              <a:rPr lang="en-GB" sz="1500" dirty="0" smtClean="0">
                <a:solidFill>
                  <a:prstClr val="black"/>
                </a:solidFill>
              </a:rPr>
              <a:t>Example funding band limit = </a:t>
            </a:r>
            <a:r>
              <a:rPr lang="en-GB" sz="1500" b="1" dirty="0">
                <a:solidFill>
                  <a:srgbClr val="C00000"/>
                </a:solidFill>
              </a:rPr>
              <a:t>£</a:t>
            </a:r>
            <a:r>
              <a:rPr lang="en-GB" sz="1500" b="1" dirty="0" smtClean="0">
                <a:solidFill>
                  <a:srgbClr val="C00000"/>
                </a:solidFill>
              </a:rPr>
              <a:t>6,000 </a:t>
            </a:r>
            <a:endParaRPr lang="en-GB" sz="1500" b="1" dirty="0">
              <a:solidFill>
                <a:srgbClr val="C00000"/>
              </a:solidFill>
            </a:endParaRPr>
          </a:p>
          <a:p>
            <a:pPr marL="342900" indent="-342900">
              <a:buFont typeface="Arial" panose="020B0604020202020204" pitchFamily="34" charset="0"/>
              <a:buChar char="•"/>
            </a:pPr>
            <a:endParaRPr lang="en-GB" sz="1500" dirty="0" smtClean="0">
              <a:solidFill>
                <a:prstClr val="black"/>
              </a:solidFill>
            </a:endParaRPr>
          </a:p>
          <a:p>
            <a:pPr marL="342900" indent="-342900">
              <a:buFont typeface="Arial" panose="020B0604020202020204" pitchFamily="34" charset="0"/>
              <a:buChar char="•"/>
            </a:pPr>
            <a:r>
              <a:rPr lang="en-GB" sz="1500" dirty="0" smtClean="0">
                <a:solidFill>
                  <a:prstClr val="black"/>
                </a:solidFill>
              </a:rPr>
              <a:t>Price </a:t>
            </a:r>
            <a:r>
              <a:rPr lang="en-GB" sz="1500" dirty="0">
                <a:solidFill>
                  <a:prstClr val="black"/>
                </a:solidFill>
              </a:rPr>
              <a:t>you negotiate with your training provider = </a:t>
            </a:r>
            <a:r>
              <a:rPr lang="en-GB" sz="1500" b="1" dirty="0">
                <a:solidFill>
                  <a:srgbClr val="C00000"/>
                </a:solidFill>
              </a:rPr>
              <a:t>£5,000 </a:t>
            </a:r>
          </a:p>
          <a:p>
            <a:pPr marL="342900" indent="-342900">
              <a:buFont typeface="Arial" panose="020B0604020202020204" pitchFamily="34" charset="0"/>
              <a:buChar char="•"/>
            </a:pPr>
            <a:endParaRPr lang="en-GB" sz="1500" dirty="0" smtClean="0">
              <a:solidFill>
                <a:prstClr val="black"/>
              </a:solidFill>
            </a:endParaRPr>
          </a:p>
          <a:p>
            <a:pPr marL="342900" indent="-342900">
              <a:buFont typeface="Arial" panose="020B0604020202020204" pitchFamily="34" charset="0"/>
              <a:buChar char="•"/>
            </a:pPr>
            <a:r>
              <a:rPr lang="en-GB" sz="1500" dirty="0" smtClean="0">
                <a:solidFill>
                  <a:prstClr val="black"/>
                </a:solidFill>
              </a:rPr>
              <a:t>The cost is </a:t>
            </a:r>
            <a:r>
              <a:rPr lang="en-GB" sz="1500" b="1" dirty="0">
                <a:solidFill>
                  <a:srgbClr val="C00000"/>
                </a:solidFill>
              </a:rPr>
              <a:t>within </a:t>
            </a:r>
            <a:r>
              <a:rPr lang="en-GB" sz="1500" dirty="0" smtClean="0">
                <a:solidFill>
                  <a:prstClr val="black"/>
                </a:solidFill>
              </a:rPr>
              <a:t>the </a:t>
            </a:r>
            <a:r>
              <a:rPr lang="en-GB" sz="1500" dirty="0">
                <a:solidFill>
                  <a:prstClr val="black"/>
                </a:solidFill>
              </a:rPr>
              <a:t>funding band </a:t>
            </a:r>
            <a:r>
              <a:rPr lang="en-GB" sz="1500" dirty="0" smtClean="0">
                <a:solidFill>
                  <a:prstClr val="black"/>
                </a:solidFill>
              </a:rPr>
              <a:t>limit</a:t>
            </a:r>
          </a:p>
          <a:p>
            <a:pPr marL="342900" indent="-342900">
              <a:buFont typeface="Arial" panose="020B0604020202020204" pitchFamily="34" charset="0"/>
              <a:buChar char="•"/>
            </a:pPr>
            <a:endParaRPr lang="en-GB" sz="1500" dirty="0" smtClean="0">
              <a:solidFill>
                <a:prstClr val="black"/>
              </a:solidFill>
            </a:endParaRPr>
          </a:p>
          <a:p>
            <a:pPr marL="342900" indent="-342900">
              <a:buFont typeface="Arial" panose="020B0604020202020204" pitchFamily="34" charset="0"/>
              <a:buChar char="•"/>
            </a:pPr>
            <a:r>
              <a:rPr lang="en-GB" sz="1500" dirty="0" smtClean="0">
                <a:solidFill>
                  <a:prstClr val="black"/>
                </a:solidFill>
              </a:rPr>
              <a:t>The training is for a 16-18 year old apprentice</a:t>
            </a:r>
            <a:endParaRPr lang="en-GB" sz="1500" dirty="0">
              <a:solidFill>
                <a:prstClr val="black"/>
              </a:solidFill>
            </a:endParaRPr>
          </a:p>
          <a:p>
            <a:pPr marL="342900" indent="-342900">
              <a:buFont typeface="Arial" panose="020B0604020202020204" pitchFamily="34" charset="0"/>
              <a:buChar char="•"/>
            </a:pPr>
            <a:endParaRPr lang="en-GB" sz="1500" dirty="0">
              <a:solidFill>
                <a:prstClr val="black"/>
              </a:solidFill>
            </a:endParaRPr>
          </a:p>
        </p:txBody>
      </p:sp>
      <p:sp>
        <p:nvSpPr>
          <p:cNvPr id="8" name="Rectangle 7"/>
          <p:cNvSpPr/>
          <p:nvPr/>
        </p:nvSpPr>
        <p:spPr>
          <a:xfrm>
            <a:off x="4620703" y="404664"/>
            <a:ext cx="4385520" cy="2631490"/>
          </a:xfrm>
          <a:prstGeom prst="rect">
            <a:avLst/>
          </a:prstGeom>
        </p:spPr>
        <p:txBody>
          <a:bodyPr wrap="square">
            <a:spAutoFit/>
          </a:bodyPr>
          <a:lstStyle/>
          <a:p>
            <a:pPr marL="342900" indent="-342900">
              <a:buFont typeface="Arial" panose="020B0604020202020204" pitchFamily="34" charset="0"/>
              <a:buChar char="•"/>
            </a:pPr>
            <a:r>
              <a:rPr lang="en-GB" sz="1500" dirty="0" smtClean="0">
                <a:solidFill>
                  <a:prstClr val="black"/>
                </a:solidFill>
              </a:rPr>
              <a:t>Example funding band limit = </a:t>
            </a:r>
            <a:r>
              <a:rPr lang="en-GB" sz="1500" b="1" dirty="0">
                <a:solidFill>
                  <a:srgbClr val="C00000"/>
                </a:solidFill>
              </a:rPr>
              <a:t>£6,000 </a:t>
            </a:r>
          </a:p>
          <a:p>
            <a:pPr marL="342900" indent="-342900">
              <a:buFont typeface="Arial" panose="020B0604020202020204" pitchFamily="34" charset="0"/>
              <a:buChar char="•"/>
            </a:pPr>
            <a:endParaRPr lang="en-GB" sz="1500" dirty="0" smtClean="0">
              <a:solidFill>
                <a:prstClr val="black"/>
              </a:solidFill>
            </a:endParaRPr>
          </a:p>
          <a:p>
            <a:pPr marL="342900" indent="-342900">
              <a:buFont typeface="Arial" panose="020B0604020202020204" pitchFamily="34" charset="0"/>
              <a:buChar char="•"/>
            </a:pPr>
            <a:r>
              <a:rPr lang="en-GB" sz="1500" dirty="0" smtClean="0">
                <a:solidFill>
                  <a:prstClr val="black"/>
                </a:solidFill>
              </a:rPr>
              <a:t>Price </a:t>
            </a:r>
            <a:r>
              <a:rPr lang="en-GB" sz="1500" dirty="0">
                <a:solidFill>
                  <a:prstClr val="black"/>
                </a:solidFill>
              </a:rPr>
              <a:t>you negotiate with your training provider = </a:t>
            </a:r>
            <a:r>
              <a:rPr lang="en-GB" sz="1500" b="1" dirty="0">
                <a:solidFill>
                  <a:srgbClr val="C00000"/>
                </a:solidFill>
              </a:rPr>
              <a:t>£7,500 </a:t>
            </a:r>
          </a:p>
          <a:p>
            <a:pPr marL="342900" indent="-342900">
              <a:buFont typeface="Arial" panose="020B0604020202020204" pitchFamily="34" charset="0"/>
              <a:buChar char="•"/>
            </a:pPr>
            <a:endParaRPr lang="en-GB" sz="1500" dirty="0" smtClean="0">
              <a:solidFill>
                <a:prstClr val="black"/>
              </a:solidFill>
            </a:endParaRPr>
          </a:p>
          <a:p>
            <a:pPr marL="342900" indent="-342900">
              <a:buFont typeface="Arial" panose="020B0604020202020204" pitchFamily="34" charset="0"/>
              <a:buChar char="•"/>
            </a:pPr>
            <a:r>
              <a:rPr lang="en-GB" sz="1500" dirty="0" smtClean="0">
                <a:solidFill>
                  <a:prstClr val="black"/>
                </a:solidFill>
              </a:rPr>
              <a:t>The cost is </a:t>
            </a:r>
            <a:r>
              <a:rPr lang="en-GB" sz="1500" b="1" dirty="0">
                <a:solidFill>
                  <a:srgbClr val="C00000"/>
                </a:solidFill>
              </a:rPr>
              <a:t>above </a:t>
            </a:r>
            <a:r>
              <a:rPr lang="en-GB" sz="1500" dirty="0">
                <a:solidFill>
                  <a:prstClr val="black"/>
                </a:solidFill>
              </a:rPr>
              <a:t>the funding band </a:t>
            </a:r>
            <a:r>
              <a:rPr lang="en-GB" sz="1500" dirty="0" smtClean="0">
                <a:solidFill>
                  <a:prstClr val="black"/>
                </a:solidFill>
              </a:rPr>
              <a:t>limit</a:t>
            </a:r>
          </a:p>
          <a:p>
            <a:pPr marL="342900" indent="-342900">
              <a:buFont typeface="Arial" panose="020B0604020202020204" pitchFamily="34" charset="0"/>
              <a:buChar char="•"/>
            </a:pPr>
            <a:endParaRPr lang="en-GB" sz="1500" dirty="0" smtClean="0">
              <a:solidFill>
                <a:prstClr val="black"/>
              </a:solidFill>
            </a:endParaRPr>
          </a:p>
          <a:p>
            <a:pPr marL="342900" indent="-342900">
              <a:buFont typeface="Arial" panose="020B0604020202020204" pitchFamily="34" charset="0"/>
              <a:buChar char="•"/>
            </a:pPr>
            <a:r>
              <a:rPr lang="en-GB" sz="1500" dirty="0">
                <a:solidFill>
                  <a:prstClr val="black"/>
                </a:solidFill>
              </a:rPr>
              <a:t>The training is for a 16-18 year old apprentice</a:t>
            </a:r>
          </a:p>
          <a:p>
            <a:pPr marL="342900" indent="-342900">
              <a:buFont typeface="Arial" panose="020B0604020202020204" pitchFamily="34" charset="0"/>
              <a:buChar char="•"/>
            </a:pPr>
            <a:endParaRPr lang="en-GB" sz="1500" dirty="0" smtClean="0">
              <a:solidFill>
                <a:prstClr val="black"/>
              </a:solidFill>
            </a:endParaRPr>
          </a:p>
          <a:p>
            <a:pPr marL="342900" indent="-342900">
              <a:buFont typeface="Arial" panose="020B0604020202020204" pitchFamily="34" charset="0"/>
              <a:buChar char="•"/>
            </a:pPr>
            <a:endParaRPr lang="en-GB" sz="1500" dirty="0">
              <a:solidFill>
                <a:prstClr val="black"/>
              </a:solidFill>
            </a:endParaRPr>
          </a:p>
          <a:p>
            <a:pPr marL="342900" indent="-342900">
              <a:buFont typeface="Arial" panose="020B0604020202020204" pitchFamily="34" charset="0"/>
              <a:buChar char="•"/>
            </a:pPr>
            <a:endParaRPr lang="en-GB" sz="1500" dirty="0">
              <a:solidFill>
                <a:prstClr val="black"/>
              </a:solidFill>
            </a:endParaRPr>
          </a:p>
        </p:txBody>
      </p:sp>
      <p:sp>
        <p:nvSpPr>
          <p:cNvPr id="9" name="Rectangle 8"/>
          <p:cNvSpPr/>
          <p:nvPr/>
        </p:nvSpPr>
        <p:spPr>
          <a:xfrm>
            <a:off x="52373" y="92223"/>
            <a:ext cx="4479520" cy="369332"/>
          </a:xfrm>
          <a:prstGeom prst="rect">
            <a:avLst/>
          </a:prstGeom>
          <a:solidFill>
            <a:schemeClr val="accent3">
              <a:lumMod val="40000"/>
              <a:lumOff val="60000"/>
            </a:schemeClr>
          </a:solidFill>
        </p:spPr>
        <p:txBody>
          <a:bodyPr wrap="square">
            <a:spAutoFit/>
          </a:bodyPr>
          <a:lstStyle/>
          <a:p>
            <a:pPr algn="ctr"/>
            <a:r>
              <a:rPr lang="en-GB" b="1" dirty="0" smtClean="0">
                <a:solidFill>
                  <a:prstClr val="black"/>
                </a:solidFill>
              </a:rPr>
              <a:t>WITHIN THE FUNDING BAND LIMIT</a:t>
            </a:r>
            <a:endParaRPr lang="en-GB" b="1" dirty="0">
              <a:solidFill>
                <a:prstClr val="black"/>
              </a:solidFill>
            </a:endParaRPr>
          </a:p>
        </p:txBody>
      </p:sp>
      <p:sp>
        <p:nvSpPr>
          <p:cNvPr id="10" name="Rectangle 9"/>
          <p:cNvSpPr/>
          <p:nvPr/>
        </p:nvSpPr>
        <p:spPr>
          <a:xfrm>
            <a:off x="4531893" y="92223"/>
            <a:ext cx="4479520" cy="369332"/>
          </a:xfrm>
          <a:prstGeom prst="rect">
            <a:avLst/>
          </a:prstGeom>
          <a:solidFill>
            <a:schemeClr val="accent2">
              <a:lumMod val="40000"/>
              <a:lumOff val="60000"/>
            </a:schemeClr>
          </a:solidFill>
        </p:spPr>
        <p:txBody>
          <a:bodyPr wrap="square">
            <a:spAutoFit/>
          </a:bodyPr>
          <a:lstStyle/>
          <a:p>
            <a:pPr algn="ctr"/>
            <a:r>
              <a:rPr lang="en-GB" b="1" dirty="0" smtClean="0">
                <a:solidFill>
                  <a:prstClr val="black"/>
                </a:solidFill>
              </a:rPr>
              <a:t>OVER THE FUNDING BAND LIMIT</a:t>
            </a:r>
            <a:endParaRPr lang="en-GB" b="1" dirty="0">
              <a:solidFill>
                <a:prstClr val="black"/>
              </a:solidFill>
            </a:endParaRPr>
          </a:p>
        </p:txBody>
      </p:sp>
      <p:sp>
        <p:nvSpPr>
          <p:cNvPr id="14" name="Rectangle 13"/>
          <p:cNvSpPr/>
          <p:nvPr/>
        </p:nvSpPr>
        <p:spPr>
          <a:xfrm>
            <a:off x="1255585" y="2577097"/>
            <a:ext cx="2072008"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b="1" dirty="0" smtClean="0">
                <a:solidFill>
                  <a:prstClr val="black"/>
                </a:solidFill>
              </a:rPr>
              <a:t>Employer of </a:t>
            </a:r>
            <a:r>
              <a:rPr lang="en-GB" b="1" u="sng" dirty="0" smtClean="0">
                <a:solidFill>
                  <a:prstClr val="black"/>
                </a:solidFill>
              </a:rPr>
              <a:t>under</a:t>
            </a:r>
            <a:r>
              <a:rPr lang="en-GB" b="1" dirty="0" smtClean="0">
                <a:solidFill>
                  <a:prstClr val="black"/>
                </a:solidFill>
              </a:rPr>
              <a:t> 50 people</a:t>
            </a:r>
            <a:endParaRPr lang="en-GB" b="1" dirty="0">
              <a:solidFill>
                <a:prstClr val="black"/>
              </a:solidFill>
            </a:endParaRPr>
          </a:p>
        </p:txBody>
      </p:sp>
      <p:sp>
        <p:nvSpPr>
          <p:cNvPr id="15" name="Rectangle 14"/>
          <p:cNvSpPr/>
          <p:nvPr/>
        </p:nvSpPr>
        <p:spPr>
          <a:xfrm>
            <a:off x="395536" y="3662111"/>
            <a:ext cx="3816424" cy="2031325"/>
          </a:xfrm>
          <a:prstGeom prst="rect">
            <a:avLst/>
          </a:prstGeom>
        </p:spPr>
        <p:txBody>
          <a:bodyPr wrap="square">
            <a:spAutoFit/>
          </a:bodyPr>
          <a:lstStyle/>
          <a:p>
            <a:r>
              <a:rPr lang="en-GB" sz="1400" dirty="0" smtClean="0">
                <a:solidFill>
                  <a:prstClr val="black"/>
                </a:solidFill>
              </a:rPr>
              <a:t>Government will fund 100% of the cost within the funding band limit of apprenticeships training and assessment for employers who employ fewer than 50 people.</a:t>
            </a:r>
          </a:p>
          <a:p>
            <a:endParaRPr lang="en-GB" sz="1400" dirty="0">
              <a:solidFill>
                <a:prstClr val="black"/>
              </a:solidFill>
            </a:endParaRPr>
          </a:p>
          <a:p>
            <a:r>
              <a:rPr lang="en-GB" sz="1400" dirty="0">
                <a:solidFill>
                  <a:prstClr val="black"/>
                </a:solidFill>
              </a:rPr>
              <a:t>In this case:</a:t>
            </a:r>
          </a:p>
          <a:p>
            <a:pPr marL="285750" indent="-285750">
              <a:buFont typeface="Arial" panose="020B0604020202020204" pitchFamily="34" charset="0"/>
              <a:buChar char="•"/>
            </a:pPr>
            <a:r>
              <a:rPr lang="en-GB" sz="1400" b="1" dirty="0">
                <a:solidFill>
                  <a:prstClr val="black"/>
                </a:solidFill>
              </a:rPr>
              <a:t>We will pay </a:t>
            </a:r>
            <a:r>
              <a:rPr lang="en-GB" sz="1400" b="1" dirty="0" smtClean="0">
                <a:solidFill>
                  <a:prstClr val="black"/>
                </a:solidFill>
              </a:rPr>
              <a:t>100</a:t>
            </a:r>
            <a:r>
              <a:rPr lang="en-GB" sz="1400" b="1" dirty="0">
                <a:solidFill>
                  <a:prstClr val="black"/>
                </a:solidFill>
              </a:rPr>
              <a:t>% </a:t>
            </a:r>
            <a:r>
              <a:rPr lang="en-GB" sz="1400" b="1" dirty="0" smtClean="0">
                <a:solidFill>
                  <a:prstClr val="black"/>
                </a:solidFill>
              </a:rPr>
              <a:t>(£5,000</a:t>
            </a:r>
            <a:r>
              <a:rPr lang="en-GB" sz="1400" b="1" dirty="0">
                <a:solidFill>
                  <a:prstClr val="black"/>
                </a:solidFill>
              </a:rPr>
              <a:t>)</a:t>
            </a:r>
          </a:p>
          <a:p>
            <a:pPr marL="285750" indent="-285750">
              <a:buFont typeface="Arial" panose="020B0604020202020204" pitchFamily="34" charset="0"/>
              <a:buChar char="•"/>
            </a:pPr>
            <a:r>
              <a:rPr lang="en-GB" sz="1400" b="1" dirty="0">
                <a:solidFill>
                  <a:prstClr val="black"/>
                </a:solidFill>
              </a:rPr>
              <a:t>Y</a:t>
            </a:r>
            <a:r>
              <a:rPr lang="en-GB" sz="1400" b="1" dirty="0" smtClean="0">
                <a:solidFill>
                  <a:prstClr val="black"/>
                </a:solidFill>
              </a:rPr>
              <a:t>ou will pay 0% (£0)</a:t>
            </a:r>
            <a:r>
              <a:rPr lang="en-GB" sz="1400" dirty="0" smtClean="0">
                <a:solidFill>
                  <a:prstClr val="black"/>
                </a:solidFill>
              </a:rPr>
              <a:t>.</a:t>
            </a:r>
            <a:r>
              <a:rPr lang="en-GB" sz="1400" dirty="0" smtClean="0">
                <a:solidFill>
                  <a:srgbClr val="C00000"/>
                </a:solidFill>
              </a:rPr>
              <a:t> </a:t>
            </a:r>
            <a:endParaRPr lang="en-GB" sz="1400" dirty="0" smtClean="0">
              <a:solidFill>
                <a:prstClr val="black"/>
              </a:solidFill>
            </a:endParaRPr>
          </a:p>
          <a:p>
            <a:r>
              <a:rPr lang="en-GB" sz="1400" dirty="0" smtClean="0">
                <a:solidFill>
                  <a:prstClr val="black"/>
                </a:solidFill>
              </a:rPr>
              <a:t> </a:t>
            </a:r>
          </a:p>
        </p:txBody>
      </p:sp>
      <p:sp>
        <p:nvSpPr>
          <p:cNvPr id="20" name="Rectangle 19"/>
          <p:cNvSpPr/>
          <p:nvPr/>
        </p:nvSpPr>
        <p:spPr>
          <a:xfrm>
            <a:off x="5868144" y="2625490"/>
            <a:ext cx="2072008" cy="646331"/>
          </a:xfrm>
          <a:prstGeom prst="rect">
            <a:avLst/>
          </a:prstGeom>
          <a:ln>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b="1" dirty="0" smtClean="0">
                <a:solidFill>
                  <a:prstClr val="black"/>
                </a:solidFill>
              </a:rPr>
              <a:t>Employer of </a:t>
            </a:r>
            <a:r>
              <a:rPr lang="en-GB" b="1" u="sng" dirty="0" smtClean="0">
                <a:solidFill>
                  <a:prstClr val="black"/>
                </a:solidFill>
              </a:rPr>
              <a:t>under</a:t>
            </a:r>
            <a:r>
              <a:rPr lang="en-GB" b="1" dirty="0" smtClean="0">
                <a:solidFill>
                  <a:prstClr val="black"/>
                </a:solidFill>
              </a:rPr>
              <a:t> 50 people</a:t>
            </a:r>
            <a:endParaRPr lang="en-GB" b="1" dirty="0">
              <a:solidFill>
                <a:prstClr val="black"/>
              </a:solidFill>
            </a:endParaRPr>
          </a:p>
        </p:txBody>
      </p:sp>
      <p:sp>
        <p:nvSpPr>
          <p:cNvPr id="21" name="Rectangle 20"/>
          <p:cNvSpPr/>
          <p:nvPr/>
        </p:nvSpPr>
        <p:spPr>
          <a:xfrm>
            <a:off x="4958068" y="3630503"/>
            <a:ext cx="3634237" cy="2462213"/>
          </a:xfrm>
          <a:prstGeom prst="rect">
            <a:avLst/>
          </a:prstGeom>
        </p:spPr>
        <p:txBody>
          <a:bodyPr wrap="square">
            <a:spAutoFit/>
          </a:bodyPr>
          <a:lstStyle/>
          <a:p>
            <a:r>
              <a:rPr lang="en-GB" sz="1400" dirty="0">
                <a:solidFill>
                  <a:prstClr val="black"/>
                </a:solidFill>
              </a:rPr>
              <a:t>Government will fund 100% of the cost </a:t>
            </a:r>
            <a:r>
              <a:rPr lang="en-GB" sz="1400" dirty="0" smtClean="0">
                <a:solidFill>
                  <a:prstClr val="black"/>
                </a:solidFill>
              </a:rPr>
              <a:t>within the funding band limit of </a:t>
            </a:r>
            <a:r>
              <a:rPr lang="en-GB" sz="1400" dirty="0">
                <a:solidFill>
                  <a:prstClr val="black"/>
                </a:solidFill>
              </a:rPr>
              <a:t>apprenticeships training and assessment for employers who employ fewer than 50 people.</a:t>
            </a:r>
          </a:p>
          <a:p>
            <a:endParaRPr lang="en-GB" sz="1400" dirty="0" smtClean="0">
              <a:solidFill>
                <a:srgbClr val="C00000"/>
              </a:solidFill>
            </a:endParaRPr>
          </a:p>
          <a:p>
            <a:r>
              <a:rPr lang="en-GB" sz="1400" dirty="0">
                <a:solidFill>
                  <a:prstClr val="black"/>
                </a:solidFill>
              </a:rPr>
              <a:t>In this case:</a:t>
            </a:r>
          </a:p>
          <a:p>
            <a:pPr marL="285750" indent="-285750">
              <a:buFont typeface="Arial" panose="020B0604020202020204" pitchFamily="34" charset="0"/>
              <a:buChar char="•"/>
            </a:pPr>
            <a:r>
              <a:rPr lang="en-GB" sz="1400" b="1" dirty="0">
                <a:solidFill>
                  <a:prstClr val="black"/>
                </a:solidFill>
              </a:rPr>
              <a:t>We will pay </a:t>
            </a:r>
            <a:r>
              <a:rPr lang="en-GB" sz="1400" b="1" dirty="0" smtClean="0">
                <a:solidFill>
                  <a:prstClr val="black"/>
                </a:solidFill>
              </a:rPr>
              <a:t>100</a:t>
            </a:r>
            <a:r>
              <a:rPr lang="en-GB" sz="1400" b="1" dirty="0">
                <a:solidFill>
                  <a:prstClr val="black"/>
                </a:solidFill>
              </a:rPr>
              <a:t>% </a:t>
            </a:r>
            <a:r>
              <a:rPr lang="en-GB" sz="1400" b="1" dirty="0" smtClean="0">
                <a:solidFill>
                  <a:prstClr val="black"/>
                </a:solidFill>
              </a:rPr>
              <a:t>of £6,000</a:t>
            </a:r>
            <a:endParaRPr lang="en-GB" sz="1400" b="1" dirty="0">
              <a:solidFill>
                <a:prstClr val="black"/>
              </a:solidFill>
            </a:endParaRPr>
          </a:p>
          <a:p>
            <a:pPr marL="285750" indent="-285750">
              <a:buFont typeface="Arial" panose="020B0604020202020204" pitchFamily="34" charset="0"/>
              <a:buChar char="•"/>
            </a:pPr>
            <a:r>
              <a:rPr lang="en-GB" sz="1400" b="1" dirty="0">
                <a:solidFill>
                  <a:prstClr val="black"/>
                </a:solidFill>
              </a:rPr>
              <a:t>Y</a:t>
            </a:r>
            <a:r>
              <a:rPr lang="en-GB" sz="1400" b="1" dirty="0" smtClean="0">
                <a:solidFill>
                  <a:prstClr val="black"/>
                </a:solidFill>
              </a:rPr>
              <a:t>ou will pay 0% of £6000</a:t>
            </a:r>
            <a:r>
              <a:rPr lang="en-GB" sz="1400" dirty="0" smtClean="0">
                <a:solidFill>
                  <a:srgbClr val="C00000"/>
                </a:solidFill>
              </a:rPr>
              <a:t> </a:t>
            </a:r>
            <a:endParaRPr lang="en-GB" sz="1400" dirty="0" smtClean="0">
              <a:solidFill>
                <a:prstClr val="black"/>
              </a:solidFill>
            </a:endParaRPr>
          </a:p>
          <a:p>
            <a:endParaRPr lang="en-GB" sz="1400" dirty="0">
              <a:solidFill>
                <a:prstClr val="black"/>
              </a:solidFill>
            </a:endParaRPr>
          </a:p>
          <a:p>
            <a:r>
              <a:rPr lang="en-GB" sz="1400" b="1" dirty="0" smtClean="0">
                <a:solidFill>
                  <a:prstClr val="black"/>
                </a:solidFill>
              </a:rPr>
              <a:t>You will be responsible for paying in full the amount above the funding band limit (£1,500).</a:t>
            </a:r>
            <a:endParaRPr lang="en-GB" sz="1400" dirty="0">
              <a:solidFill>
                <a:prstClr val="black"/>
              </a:solidFill>
            </a:endParaRPr>
          </a:p>
        </p:txBody>
      </p:sp>
      <p:sp>
        <p:nvSpPr>
          <p:cNvPr id="22" name="Rectangle 21"/>
          <p:cNvSpPr/>
          <p:nvPr/>
        </p:nvSpPr>
        <p:spPr>
          <a:xfrm>
            <a:off x="95362" y="-1276672"/>
            <a:ext cx="849694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Need to format with headings</a:t>
            </a:r>
            <a:endParaRPr lang="en-GB" dirty="0"/>
          </a:p>
        </p:txBody>
      </p:sp>
    </p:spTree>
    <p:extLst>
      <p:ext uri="{BB962C8B-B14F-4D97-AF65-F5344CB8AC3E}">
        <p14:creationId xmlns:p14="http://schemas.microsoft.com/office/powerpoint/2010/main" val="894881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5323893" cy="523220"/>
          </a:xfrm>
          <a:prstGeom prst="rect">
            <a:avLst/>
          </a:prstGeom>
          <a:noFill/>
        </p:spPr>
        <p:txBody>
          <a:bodyPr wrap="none" rtlCol="0">
            <a:spAutoFit/>
          </a:bodyPr>
          <a:lstStyle/>
          <a:p>
            <a:r>
              <a:rPr lang="en-GB" sz="2800" b="1" dirty="0" smtClean="0">
                <a:solidFill>
                  <a:prstClr val="white"/>
                </a:solidFill>
              </a:rPr>
              <a:t>Additional support for apprentices</a:t>
            </a:r>
            <a:endParaRPr lang="en-GB" sz="2800" b="1" dirty="0">
              <a:solidFill>
                <a:prstClr val="white"/>
              </a:solidFill>
            </a:endParaRPr>
          </a:p>
        </p:txBody>
      </p:sp>
      <p:sp>
        <p:nvSpPr>
          <p:cNvPr id="2" name="Slide Number Placeholder 1"/>
          <p:cNvSpPr>
            <a:spLocks noGrp="1"/>
          </p:cNvSpPr>
          <p:nvPr>
            <p:ph type="sldNum" sz="quarter" idx="12"/>
          </p:nvPr>
        </p:nvSpPr>
        <p:spPr/>
        <p:txBody>
          <a:bodyPr/>
          <a:lstStyle/>
          <a:p>
            <a:fld id="{148B6853-4C35-4469-A4A9-845EAD63436B}" type="slidenum">
              <a:rPr lang="en-GB" smtClean="0"/>
              <a:t>21</a:t>
            </a:fld>
            <a:endParaRPr lang="en-GB"/>
          </a:p>
        </p:txBody>
      </p:sp>
      <p:sp>
        <p:nvSpPr>
          <p:cNvPr id="6" name="Rounded Rectangle 5"/>
          <p:cNvSpPr/>
          <p:nvPr/>
        </p:nvSpPr>
        <p:spPr>
          <a:xfrm>
            <a:off x="179512" y="1014888"/>
            <a:ext cx="4248472" cy="24861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smtClean="0">
                <a:solidFill>
                  <a:srgbClr val="C00000"/>
                </a:solidFill>
              </a:rPr>
              <a:t>Funding for 16-18 </a:t>
            </a:r>
            <a:r>
              <a:rPr lang="en-GB" b="1" dirty="0">
                <a:solidFill>
                  <a:srgbClr val="C00000"/>
                </a:solidFill>
              </a:rPr>
              <a:t>year </a:t>
            </a:r>
            <a:r>
              <a:rPr lang="en-GB" b="1" dirty="0" smtClean="0">
                <a:solidFill>
                  <a:srgbClr val="C00000"/>
                </a:solidFill>
              </a:rPr>
              <a:t>olds</a:t>
            </a:r>
            <a:endParaRPr lang="en-GB" sz="800" b="1" dirty="0" smtClean="0">
              <a:solidFill>
                <a:schemeClr val="tx1"/>
              </a:solidFill>
            </a:endParaRPr>
          </a:p>
          <a:p>
            <a:pPr algn="ctr"/>
            <a:r>
              <a:rPr lang="en-GB" sz="1400" b="1" dirty="0" smtClean="0">
                <a:solidFill>
                  <a:schemeClr val="tx1"/>
                </a:solidFill>
              </a:rPr>
              <a:t>Government proposes to pay </a:t>
            </a:r>
            <a:r>
              <a:rPr lang="en-GB" sz="1400" b="1" dirty="0">
                <a:solidFill>
                  <a:schemeClr val="tx1"/>
                </a:solidFill>
              </a:rPr>
              <a:t>£</a:t>
            </a:r>
            <a:r>
              <a:rPr lang="en-GB" sz="1400" b="1" dirty="0" smtClean="0">
                <a:solidFill>
                  <a:schemeClr val="tx1"/>
                </a:solidFill>
              </a:rPr>
              <a:t>1,000 to employers, and a further £1,000 to training providers </a:t>
            </a:r>
            <a:r>
              <a:rPr lang="en-GB" sz="1400" dirty="0" smtClean="0">
                <a:solidFill>
                  <a:schemeClr val="tx1"/>
                </a:solidFill>
              </a:rPr>
              <a:t>if they train a 16-18 year old apprentice. </a:t>
            </a:r>
          </a:p>
          <a:p>
            <a:pPr algn="ctr"/>
            <a:endParaRPr lang="en-GB" sz="1400" b="1" dirty="0" smtClean="0">
              <a:solidFill>
                <a:schemeClr val="tx1"/>
              </a:solidFill>
            </a:endParaRPr>
          </a:p>
          <a:p>
            <a:pPr algn="ctr"/>
            <a:r>
              <a:rPr lang="en-GB" sz="1400" dirty="0" smtClean="0"/>
              <a:t>We propose to help </a:t>
            </a:r>
            <a:r>
              <a:rPr lang="en-GB" sz="1400" dirty="0"/>
              <a:t>with </a:t>
            </a:r>
            <a:r>
              <a:rPr lang="en-GB" sz="1400" dirty="0" smtClean="0"/>
              <a:t>the extra </a:t>
            </a:r>
            <a:r>
              <a:rPr lang="en-GB" sz="1400" dirty="0"/>
              <a:t>costs </a:t>
            </a:r>
            <a:r>
              <a:rPr lang="en-GB" sz="1400" dirty="0" smtClean="0"/>
              <a:t>of supporting these individuals so that everyone has the </a:t>
            </a:r>
            <a:r>
              <a:rPr lang="en-GB" sz="1400" dirty="0"/>
              <a:t>opportunity to benefit from an apprenticeship. </a:t>
            </a:r>
            <a:r>
              <a:rPr lang="en-GB" sz="1400" dirty="0">
                <a:solidFill>
                  <a:schemeClr val="tx1"/>
                </a:solidFill>
              </a:rPr>
              <a:t>Employer funding will be paid through the training provider.  </a:t>
            </a:r>
          </a:p>
          <a:p>
            <a:pPr algn="ctr"/>
            <a:endParaRPr lang="en-GB" sz="800" dirty="0" smtClean="0">
              <a:solidFill>
                <a:schemeClr val="tx1"/>
              </a:solidFill>
            </a:endParaRPr>
          </a:p>
        </p:txBody>
      </p:sp>
      <p:sp>
        <p:nvSpPr>
          <p:cNvPr id="12" name="Rounded Rectangle 11"/>
          <p:cNvSpPr/>
          <p:nvPr/>
        </p:nvSpPr>
        <p:spPr>
          <a:xfrm>
            <a:off x="4570800" y="1014888"/>
            <a:ext cx="4393688" cy="24861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dirty="0" smtClean="0">
              <a:solidFill>
                <a:srgbClr val="C00000"/>
              </a:solidFill>
            </a:endParaRPr>
          </a:p>
          <a:p>
            <a:pPr algn="ctr"/>
            <a:r>
              <a:rPr lang="en-GB" b="1" dirty="0" smtClean="0">
                <a:solidFill>
                  <a:srgbClr val="C00000"/>
                </a:solidFill>
              </a:rPr>
              <a:t>Disadvantaged young people</a:t>
            </a:r>
            <a:endParaRPr lang="en-GB" sz="1400" b="1" dirty="0" smtClean="0">
              <a:solidFill>
                <a:schemeClr val="tx1"/>
              </a:solidFill>
            </a:endParaRPr>
          </a:p>
          <a:p>
            <a:pPr algn="ctr"/>
            <a:r>
              <a:rPr lang="en-GB" sz="1400" b="1" dirty="0" smtClean="0">
                <a:solidFill>
                  <a:schemeClr val="tx1"/>
                </a:solidFill>
              </a:rPr>
              <a:t>Government proposes to pay </a:t>
            </a:r>
            <a:r>
              <a:rPr lang="en-GB" sz="1400" b="1" dirty="0">
                <a:solidFill>
                  <a:schemeClr val="tx1"/>
                </a:solidFill>
              </a:rPr>
              <a:t>£1,000 to employers, and a further £1,000 to training </a:t>
            </a:r>
            <a:r>
              <a:rPr lang="en-GB" sz="1400" b="1" dirty="0" smtClean="0">
                <a:solidFill>
                  <a:schemeClr val="tx1"/>
                </a:solidFill>
              </a:rPr>
              <a:t>providers </a:t>
            </a:r>
            <a:r>
              <a:rPr lang="en-GB" sz="1400" dirty="0" smtClean="0">
                <a:solidFill>
                  <a:schemeClr val="tx1"/>
                </a:solidFill>
              </a:rPr>
              <a:t>if they train 19-24 </a:t>
            </a:r>
            <a:r>
              <a:rPr lang="en-GB" sz="1400" dirty="0">
                <a:solidFill>
                  <a:schemeClr val="tx1"/>
                </a:solidFill>
              </a:rPr>
              <a:t>year olds leaving care or who have a Local Authority Education and Healthcare </a:t>
            </a:r>
            <a:r>
              <a:rPr lang="en-GB" sz="1400" dirty="0" smtClean="0">
                <a:solidFill>
                  <a:schemeClr val="tx1"/>
                </a:solidFill>
              </a:rPr>
              <a:t>plan.</a:t>
            </a:r>
            <a:endParaRPr lang="en-GB" sz="1100" dirty="0">
              <a:solidFill>
                <a:schemeClr val="tx1"/>
              </a:solidFill>
            </a:endParaRPr>
          </a:p>
          <a:p>
            <a:pPr algn="ctr"/>
            <a:endParaRPr lang="en-GB" sz="800" dirty="0" smtClean="0">
              <a:solidFill>
                <a:schemeClr val="tx1"/>
              </a:solidFill>
            </a:endParaRPr>
          </a:p>
          <a:p>
            <a:pPr algn="ctr"/>
            <a:r>
              <a:rPr lang="en-GB" sz="1400" dirty="0" smtClean="0"/>
              <a:t>We </a:t>
            </a:r>
            <a:r>
              <a:rPr lang="en-GB" sz="1400" dirty="0"/>
              <a:t>propose to help with </a:t>
            </a:r>
            <a:r>
              <a:rPr lang="en-GB" sz="1400" dirty="0" smtClean="0"/>
              <a:t>the extra </a:t>
            </a:r>
            <a:r>
              <a:rPr lang="en-GB" sz="1400" dirty="0"/>
              <a:t>costs of supporting these individuals so that everyone has the opportunity to benefit from an apprenticeship. </a:t>
            </a:r>
            <a:r>
              <a:rPr lang="en-GB" sz="1400" dirty="0" smtClean="0">
                <a:solidFill>
                  <a:schemeClr val="tx1"/>
                </a:solidFill>
              </a:rPr>
              <a:t>Employer </a:t>
            </a:r>
            <a:r>
              <a:rPr lang="en-GB" sz="1400" dirty="0">
                <a:solidFill>
                  <a:schemeClr val="tx1"/>
                </a:solidFill>
              </a:rPr>
              <a:t>funding will be paid through </a:t>
            </a:r>
            <a:r>
              <a:rPr lang="en-GB" sz="1400" dirty="0" smtClean="0">
                <a:solidFill>
                  <a:schemeClr val="tx1"/>
                </a:solidFill>
              </a:rPr>
              <a:t>the training </a:t>
            </a:r>
            <a:r>
              <a:rPr lang="en-GB" sz="1400" dirty="0">
                <a:solidFill>
                  <a:schemeClr val="tx1"/>
                </a:solidFill>
              </a:rPr>
              <a:t>provider.  </a:t>
            </a:r>
          </a:p>
          <a:p>
            <a:pPr algn="ctr"/>
            <a:endParaRPr lang="en-GB" sz="1400" dirty="0">
              <a:solidFill>
                <a:schemeClr val="tx1"/>
              </a:solidFill>
            </a:endParaRPr>
          </a:p>
        </p:txBody>
      </p:sp>
      <p:sp>
        <p:nvSpPr>
          <p:cNvPr id="14" name="Rounded Rectangle 13"/>
          <p:cNvSpPr/>
          <p:nvPr/>
        </p:nvSpPr>
        <p:spPr>
          <a:xfrm>
            <a:off x="210380" y="3713528"/>
            <a:ext cx="4248472" cy="26677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smtClean="0">
                <a:solidFill>
                  <a:srgbClr val="C00000"/>
                </a:solidFill>
              </a:rPr>
              <a:t>Funding </a:t>
            </a:r>
            <a:r>
              <a:rPr lang="en-GB" b="1" dirty="0">
                <a:solidFill>
                  <a:srgbClr val="C00000"/>
                </a:solidFill>
              </a:rPr>
              <a:t>for additional learning support</a:t>
            </a:r>
          </a:p>
          <a:p>
            <a:pPr algn="ctr"/>
            <a:r>
              <a:rPr lang="en-GB" sz="1400" dirty="0" smtClean="0"/>
              <a:t>This </a:t>
            </a:r>
            <a:r>
              <a:rPr lang="en-GB" sz="1400" dirty="0"/>
              <a:t>is the extra amount that we propose to pay to the training provider where an apprentice requires additional learning support as a result of conditions such as dyslexia, learning difficulties or disabilities. We propose to </a:t>
            </a:r>
            <a:r>
              <a:rPr lang="en-GB" sz="1400" b="1" dirty="0"/>
              <a:t>pay training providers up to</a:t>
            </a:r>
            <a:r>
              <a:rPr lang="en-GB" sz="1400" dirty="0"/>
              <a:t> </a:t>
            </a:r>
            <a:r>
              <a:rPr lang="en-GB" sz="1400" b="1" dirty="0"/>
              <a:t>£150 a month </a:t>
            </a:r>
            <a:r>
              <a:rPr lang="en-GB" sz="1400" dirty="0"/>
              <a:t>to support these learners, plus additional costs based on evidenced need. This is a continuation of the current system.</a:t>
            </a:r>
            <a:endParaRPr lang="en-GB" b="1" dirty="0">
              <a:solidFill>
                <a:schemeClr val="tx1"/>
              </a:solidFill>
            </a:endParaRPr>
          </a:p>
        </p:txBody>
      </p:sp>
      <p:sp>
        <p:nvSpPr>
          <p:cNvPr id="15" name="Rounded Rectangle 14"/>
          <p:cNvSpPr/>
          <p:nvPr/>
        </p:nvSpPr>
        <p:spPr>
          <a:xfrm>
            <a:off x="4590770" y="3717032"/>
            <a:ext cx="4373718" cy="2664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a:solidFill>
                  <a:srgbClr val="C00000"/>
                </a:solidFill>
              </a:rPr>
              <a:t>Funding for English and Maths training </a:t>
            </a:r>
          </a:p>
          <a:p>
            <a:pPr algn="ctr"/>
            <a:r>
              <a:rPr lang="en-GB" sz="1400" dirty="0" smtClean="0"/>
              <a:t>The </a:t>
            </a:r>
            <a:r>
              <a:rPr lang="en-GB" sz="1400" dirty="0"/>
              <a:t>government is committed to helping apprentices gain the minimum standard of Level 2 in </a:t>
            </a:r>
            <a:r>
              <a:rPr lang="en-GB" sz="1400" dirty="0" smtClean="0"/>
              <a:t>English </a:t>
            </a:r>
            <a:r>
              <a:rPr lang="en-GB" sz="1400" dirty="0"/>
              <a:t>and maths. </a:t>
            </a:r>
            <a:r>
              <a:rPr lang="en-GB" sz="1400" dirty="0" smtClean="0"/>
              <a:t>  </a:t>
            </a:r>
          </a:p>
          <a:p>
            <a:pPr algn="ctr"/>
            <a:r>
              <a:rPr lang="en-GB" sz="1400" dirty="0">
                <a:solidFill>
                  <a:schemeClr val="tx1"/>
                </a:solidFill>
              </a:rPr>
              <a:t>When employers agree with their training provider that their apprentice needs training to meet the minimum standards in English and </a:t>
            </a:r>
            <a:r>
              <a:rPr lang="en-GB" sz="1400" dirty="0" smtClean="0">
                <a:solidFill>
                  <a:schemeClr val="tx1"/>
                </a:solidFill>
              </a:rPr>
              <a:t>maths w</a:t>
            </a:r>
            <a:r>
              <a:rPr lang="en-GB" sz="1400" dirty="0" smtClean="0"/>
              <a:t>e </a:t>
            </a:r>
            <a:r>
              <a:rPr lang="en-GB" sz="1400" dirty="0"/>
              <a:t>propose to </a:t>
            </a:r>
            <a:r>
              <a:rPr lang="en-GB" sz="1400" b="1" dirty="0"/>
              <a:t>pay training providers £471 </a:t>
            </a:r>
            <a:r>
              <a:rPr lang="en-GB" sz="1400" dirty="0"/>
              <a:t>for each of these </a:t>
            </a:r>
            <a:r>
              <a:rPr lang="en-GB" sz="1400" dirty="0" smtClean="0"/>
              <a:t>qualifications (Level 1 and 2).</a:t>
            </a:r>
          </a:p>
          <a:p>
            <a:pPr algn="ctr"/>
            <a:r>
              <a:rPr lang="en-GB" sz="1400" dirty="0"/>
              <a:t> </a:t>
            </a:r>
            <a:r>
              <a:rPr lang="en-GB" sz="1400" dirty="0" smtClean="0"/>
              <a:t>This </a:t>
            </a:r>
            <a:r>
              <a:rPr lang="en-GB" sz="1400" dirty="0"/>
              <a:t>will come direct from the government and will </a:t>
            </a:r>
            <a:r>
              <a:rPr lang="en-GB" sz="1400" dirty="0" smtClean="0"/>
              <a:t>not be </a:t>
            </a:r>
            <a:r>
              <a:rPr lang="en-GB" sz="1400" dirty="0"/>
              <a:t>deducted from an employer’s digital account.</a:t>
            </a:r>
            <a:endParaRPr lang="en-GB" sz="1400" dirty="0" smtClean="0">
              <a:solidFill>
                <a:schemeClr val="tx1"/>
              </a:solidFill>
            </a:endParaRPr>
          </a:p>
          <a:p>
            <a:pPr algn="ctr"/>
            <a:endParaRPr lang="en-GB" sz="800" dirty="0" smtClean="0">
              <a:solidFill>
                <a:schemeClr val="tx1"/>
              </a:solidFill>
            </a:endParaRPr>
          </a:p>
        </p:txBody>
      </p:sp>
    </p:spTree>
    <p:extLst>
      <p:ext uri="{BB962C8B-B14F-4D97-AF65-F5344CB8AC3E}">
        <p14:creationId xmlns:p14="http://schemas.microsoft.com/office/powerpoint/2010/main" val="2728748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2191626" cy="523220"/>
          </a:xfrm>
          <a:prstGeom prst="rect">
            <a:avLst/>
          </a:prstGeom>
          <a:noFill/>
        </p:spPr>
        <p:txBody>
          <a:bodyPr wrap="none" rtlCol="0">
            <a:spAutoFit/>
          </a:bodyPr>
          <a:lstStyle/>
          <a:p>
            <a:r>
              <a:rPr lang="en-GB" sz="2800" b="1" dirty="0" smtClean="0">
                <a:solidFill>
                  <a:prstClr val="white"/>
                </a:solidFill>
              </a:rPr>
              <a:t>Funding rules</a:t>
            </a:r>
            <a:endParaRPr lang="en-GB" sz="2800" b="1" dirty="0">
              <a:solidFill>
                <a:prstClr val="white"/>
              </a:solidFill>
            </a:endParaRPr>
          </a:p>
        </p:txBody>
      </p:sp>
      <p:sp>
        <p:nvSpPr>
          <p:cNvPr id="2" name="Slide Number Placeholder 1"/>
          <p:cNvSpPr>
            <a:spLocks noGrp="1"/>
          </p:cNvSpPr>
          <p:nvPr>
            <p:ph type="sldNum" sz="quarter" idx="12"/>
          </p:nvPr>
        </p:nvSpPr>
        <p:spPr/>
        <p:txBody>
          <a:bodyPr/>
          <a:lstStyle/>
          <a:p>
            <a:fld id="{148B6853-4C35-4469-A4A9-845EAD63436B}" type="slidenum">
              <a:rPr lang="en-GB" smtClean="0"/>
              <a:t>22</a:t>
            </a:fld>
            <a:endParaRPr lang="en-GB"/>
          </a:p>
        </p:txBody>
      </p:sp>
      <p:sp>
        <p:nvSpPr>
          <p:cNvPr id="14" name="Rounded Rectangle 13"/>
          <p:cNvSpPr/>
          <p:nvPr/>
        </p:nvSpPr>
        <p:spPr>
          <a:xfrm>
            <a:off x="179512" y="971956"/>
            <a:ext cx="3672408" cy="27450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smtClean="0">
                <a:solidFill>
                  <a:srgbClr val="C00000"/>
                </a:solidFill>
              </a:rPr>
              <a:t>Transferring funding </a:t>
            </a:r>
          </a:p>
          <a:p>
            <a:pPr marL="285750" indent="-285750">
              <a:buFont typeface="Arial" panose="020B0604020202020204" pitchFamily="34" charset="0"/>
              <a:buChar char="•"/>
            </a:pPr>
            <a:r>
              <a:rPr lang="en-GB" sz="1400" dirty="0" smtClean="0"/>
              <a:t>During </a:t>
            </a:r>
            <a:r>
              <a:rPr lang="en-GB" sz="1400" dirty="0"/>
              <a:t>2018, subject to a final value for money assessment, we propose to introduce </a:t>
            </a:r>
            <a:r>
              <a:rPr lang="en-GB" sz="1400" dirty="0" smtClean="0"/>
              <a:t>means </a:t>
            </a:r>
            <a:r>
              <a:rPr lang="en-GB" sz="1400" dirty="0"/>
              <a:t>for employers to </a:t>
            </a:r>
            <a:r>
              <a:rPr lang="en-GB" sz="1400" b="1" dirty="0"/>
              <a:t>transfer up to 10% of the levy funds </a:t>
            </a:r>
            <a:r>
              <a:rPr lang="en-GB" sz="1400" dirty="0"/>
              <a:t>entering their digital account in a given year, to another employer with a digital </a:t>
            </a:r>
            <a:r>
              <a:rPr lang="en-GB" sz="1400" dirty="0" smtClean="0"/>
              <a:t>account, or to an ATA.</a:t>
            </a:r>
          </a:p>
          <a:p>
            <a:pPr marL="285750" indent="-285750">
              <a:buFont typeface="Arial" panose="020B0604020202020204" pitchFamily="34" charset="0"/>
              <a:buChar char="•"/>
            </a:pPr>
            <a:r>
              <a:rPr lang="en-GB" sz="1400" dirty="0" smtClean="0"/>
              <a:t>We </a:t>
            </a:r>
            <a:r>
              <a:rPr lang="en-GB" sz="1400" dirty="0"/>
              <a:t>will assess the impact and effectiveness of these arrangements before considering how they could be expanded. </a:t>
            </a:r>
          </a:p>
        </p:txBody>
      </p:sp>
      <p:sp>
        <p:nvSpPr>
          <p:cNvPr id="9" name="Rounded Rectangle 8"/>
          <p:cNvSpPr/>
          <p:nvPr/>
        </p:nvSpPr>
        <p:spPr>
          <a:xfrm>
            <a:off x="3995936" y="981576"/>
            <a:ext cx="4968551" cy="273545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smtClean="0">
                <a:solidFill>
                  <a:srgbClr val="C00000"/>
                </a:solidFill>
              </a:rPr>
              <a:t>Prior qualifications</a:t>
            </a:r>
            <a:endParaRPr lang="en-GB" sz="2400" b="1" dirty="0">
              <a:solidFill>
                <a:srgbClr val="C00000"/>
              </a:solidFill>
            </a:endParaRPr>
          </a:p>
          <a:p>
            <a:pPr marL="285750" indent="-285750">
              <a:buFont typeface="Arial" panose="020B0604020202020204" pitchFamily="34" charset="0"/>
              <a:buChar char="•"/>
            </a:pPr>
            <a:r>
              <a:rPr lang="en-GB" sz="1400" dirty="0" smtClean="0"/>
              <a:t>Employers will be </a:t>
            </a:r>
            <a:r>
              <a:rPr lang="en-GB" sz="1400" dirty="0"/>
              <a:t>able to use funds in their </a:t>
            </a:r>
            <a:r>
              <a:rPr lang="en-GB" sz="1400" dirty="0" smtClean="0"/>
              <a:t>account </a:t>
            </a:r>
            <a:r>
              <a:rPr lang="en-GB" sz="1400" dirty="0"/>
              <a:t>or access government co-investment support to train any </a:t>
            </a:r>
            <a:r>
              <a:rPr lang="en-GB" sz="1400" dirty="0" smtClean="0"/>
              <a:t>individual </a:t>
            </a:r>
            <a:r>
              <a:rPr lang="en-GB" sz="1400" dirty="0"/>
              <a:t>to undertake an apprenticeship at a higher level than a qualification they already </a:t>
            </a:r>
            <a:r>
              <a:rPr lang="en-GB" sz="1400" dirty="0" smtClean="0"/>
              <a:t>hold.</a:t>
            </a:r>
            <a:endParaRPr lang="en-GB" sz="1400" dirty="0"/>
          </a:p>
          <a:p>
            <a:pPr marL="285750" indent="-285750">
              <a:buFont typeface="Arial" panose="020B0604020202020204" pitchFamily="34" charset="0"/>
              <a:buChar char="•"/>
            </a:pPr>
            <a:r>
              <a:rPr lang="en-GB" sz="1400" dirty="0" smtClean="0"/>
              <a:t>In </a:t>
            </a:r>
            <a:r>
              <a:rPr lang="en-GB" sz="1400" dirty="0"/>
              <a:t>addition, we propose that an individual can be funded to undertake an apprenticeship at the </a:t>
            </a:r>
            <a:r>
              <a:rPr lang="en-GB" sz="1400" b="1" dirty="0"/>
              <a:t>same or lower </a:t>
            </a:r>
            <a:r>
              <a:rPr lang="en-GB" sz="1400" dirty="0"/>
              <a:t>level than a qualification they already hold, if the apprenticeship will allow the individual to acquire </a:t>
            </a:r>
            <a:r>
              <a:rPr lang="en-GB" sz="1400" b="1" dirty="0"/>
              <a:t>substantive new skills </a:t>
            </a:r>
            <a:r>
              <a:rPr lang="en-GB" sz="1400" dirty="0"/>
              <a:t>and the content of the training is materially different from any prior training or a previous apprenticeship.</a:t>
            </a:r>
          </a:p>
        </p:txBody>
      </p:sp>
      <p:sp>
        <p:nvSpPr>
          <p:cNvPr id="11" name="Rounded Rectangle 10"/>
          <p:cNvSpPr/>
          <p:nvPr/>
        </p:nvSpPr>
        <p:spPr>
          <a:xfrm>
            <a:off x="246901" y="3861048"/>
            <a:ext cx="8717585" cy="28803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2400" b="1" dirty="0" smtClean="0">
              <a:solidFill>
                <a:srgbClr val="C00000"/>
              </a:solidFill>
            </a:endParaRPr>
          </a:p>
          <a:p>
            <a:pPr algn="ctr"/>
            <a:r>
              <a:rPr lang="en-GB" sz="2400" b="1" dirty="0" smtClean="0">
                <a:solidFill>
                  <a:srgbClr val="C00000"/>
                </a:solidFill>
              </a:rPr>
              <a:t>Cross-border funding</a:t>
            </a:r>
            <a:endParaRPr lang="en-GB" sz="2400" dirty="0"/>
          </a:p>
          <a:p>
            <a:pPr marL="285750" indent="-285750">
              <a:buFont typeface="Arial" panose="020B0604020202020204" pitchFamily="34" charset="0"/>
              <a:buChar char="•"/>
            </a:pPr>
            <a:r>
              <a:rPr lang="en-GB" sz="1400" dirty="0" smtClean="0"/>
              <a:t>The </a:t>
            </a:r>
            <a:r>
              <a:rPr lang="en-GB" sz="1400" dirty="0"/>
              <a:t>current apprenticeship funding rules </a:t>
            </a:r>
            <a:r>
              <a:rPr lang="en-GB" sz="1400" dirty="0" smtClean="0"/>
              <a:t>place </a:t>
            </a:r>
            <a:r>
              <a:rPr lang="en-GB" sz="1400" dirty="0"/>
              <a:t>conditions on which individuals can be funded to undertake an apprenticeship through the English system.  </a:t>
            </a:r>
            <a:r>
              <a:rPr lang="en-GB" sz="1400" dirty="0" smtClean="0"/>
              <a:t>We </a:t>
            </a:r>
            <a:r>
              <a:rPr lang="en-GB" sz="1400" dirty="0"/>
              <a:t>propose to simplify the current rules and apply a single test for whether apprenticeship training can be funded through the English system: </a:t>
            </a:r>
            <a:r>
              <a:rPr lang="en-GB" sz="1400" dirty="0" smtClean="0"/>
              <a:t>based on </a:t>
            </a:r>
            <a:r>
              <a:rPr lang="en-GB" sz="1400" b="1" dirty="0" smtClean="0"/>
              <a:t>whether </a:t>
            </a:r>
            <a:r>
              <a:rPr lang="en-GB" sz="1400" b="1" dirty="0"/>
              <a:t>the apprentice’s main place of employment is England</a:t>
            </a:r>
            <a:r>
              <a:rPr lang="en-GB" sz="1400" dirty="0"/>
              <a:t>.  </a:t>
            </a:r>
          </a:p>
          <a:p>
            <a:pPr marL="285750" indent="-285750">
              <a:buFont typeface="Arial" panose="020B0604020202020204" pitchFamily="34" charset="0"/>
              <a:buChar char="•"/>
            </a:pPr>
            <a:r>
              <a:rPr lang="en-GB" sz="1400" dirty="0" smtClean="0"/>
              <a:t>We </a:t>
            </a:r>
            <a:r>
              <a:rPr lang="en-GB" sz="1400" dirty="0"/>
              <a:t>propose that the definition of workplace is the physical place of work, designated by the employer, where the apprentice is expected to spend the majority of their time during their apprenticeship.  We welcome feedback from employers on whether this is an appropriate test to apply to eligibility for </a:t>
            </a:r>
            <a:r>
              <a:rPr lang="en-GB" sz="1400" dirty="0" smtClean="0"/>
              <a:t>funding. </a:t>
            </a:r>
          </a:p>
          <a:p>
            <a:pPr marL="285750" indent="-285750">
              <a:buFont typeface="Arial" panose="020B0604020202020204" pitchFamily="34" charset="0"/>
              <a:buChar char="•"/>
            </a:pPr>
            <a:r>
              <a:rPr lang="en-GB" sz="1400" dirty="0" smtClean="0"/>
              <a:t>We </a:t>
            </a:r>
            <a:r>
              <a:rPr lang="en-GB" sz="1400" dirty="0"/>
              <a:t>are continuing to engage with the Devolved Administrations on the scope for reciprocal funding arrangements for employees who live in England but who may work elsewhere in the UK.</a:t>
            </a:r>
          </a:p>
          <a:p>
            <a:pPr algn="ctr"/>
            <a:endParaRPr lang="en-GB" dirty="0">
              <a:solidFill>
                <a:schemeClr val="tx1"/>
              </a:solidFill>
            </a:endParaRPr>
          </a:p>
        </p:txBody>
      </p:sp>
    </p:spTree>
    <p:extLst>
      <p:ext uri="{BB962C8B-B14F-4D97-AF65-F5344CB8AC3E}">
        <p14:creationId xmlns:p14="http://schemas.microsoft.com/office/powerpoint/2010/main" val="926230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71" y="-1"/>
            <a:ext cx="8026400" cy="75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98664" y="137855"/>
            <a:ext cx="1684628" cy="461665"/>
          </a:xfrm>
          <a:prstGeom prst="rect">
            <a:avLst/>
          </a:prstGeom>
          <a:noFill/>
        </p:spPr>
        <p:txBody>
          <a:bodyPr wrap="none" rtlCol="0">
            <a:spAutoFit/>
          </a:bodyPr>
          <a:lstStyle/>
          <a:p>
            <a:r>
              <a:rPr lang="en-GB" sz="2400" b="1" dirty="0" smtClean="0">
                <a:solidFill>
                  <a:prstClr val="white"/>
                </a:solidFill>
              </a:rPr>
              <a:t>Next Steps  </a:t>
            </a:r>
            <a:endParaRPr lang="en-GB" sz="2400" b="1" dirty="0">
              <a:solidFill>
                <a:prstClr val="white"/>
              </a:solidFill>
            </a:endParaRPr>
          </a:p>
        </p:txBody>
      </p:sp>
      <p:sp>
        <p:nvSpPr>
          <p:cNvPr id="2" name="Slide Number Placeholder 1"/>
          <p:cNvSpPr>
            <a:spLocks noGrp="1"/>
          </p:cNvSpPr>
          <p:nvPr>
            <p:ph type="sldNum" sz="quarter" idx="12"/>
          </p:nvPr>
        </p:nvSpPr>
        <p:spPr/>
        <p:txBody>
          <a:bodyPr/>
          <a:lstStyle/>
          <a:p>
            <a:fld id="{148B6853-4C35-4469-A4A9-845EAD63436B}" type="slidenum">
              <a:rPr lang="en-GB" smtClean="0"/>
              <a:t>23</a:t>
            </a:fld>
            <a:endParaRPr lang="en-GB"/>
          </a:p>
        </p:txBody>
      </p:sp>
      <p:sp>
        <p:nvSpPr>
          <p:cNvPr id="3" name="Rectangle 2"/>
          <p:cNvSpPr/>
          <p:nvPr/>
        </p:nvSpPr>
        <p:spPr>
          <a:xfrm>
            <a:off x="588210" y="980728"/>
            <a:ext cx="8018761" cy="5632311"/>
          </a:xfrm>
          <a:prstGeom prst="rect">
            <a:avLst/>
          </a:prstGeom>
        </p:spPr>
        <p:txBody>
          <a:bodyPr wrap="square">
            <a:spAutoFit/>
          </a:bodyPr>
          <a:lstStyle/>
          <a:p>
            <a:r>
              <a:rPr lang="en-GB" dirty="0" smtClean="0"/>
              <a:t>In August we published apprenticeship funding proposals.  We </a:t>
            </a:r>
            <a:r>
              <a:rPr lang="en-GB" dirty="0"/>
              <a:t>are inviting feedback on these proposals and will use the summer to test them further, including how they support the </a:t>
            </a:r>
            <a:r>
              <a:rPr lang="en-GB" dirty="0" smtClean="0"/>
              <a:t>government’s </a:t>
            </a:r>
            <a:r>
              <a:rPr lang="en-GB" dirty="0"/>
              <a:t>emerging industrial strategy and ensure that individuals from all backgrounds and parts of the country have the opportunity to get on in life</a:t>
            </a:r>
            <a:r>
              <a:rPr lang="en-GB" dirty="0" smtClean="0"/>
              <a:t>.</a:t>
            </a:r>
          </a:p>
          <a:p>
            <a:endParaRPr lang="en-GB" dirty="0"/>
          </a:p>
          <a:p>
            <a:r>
              <a:rPr lang="en-GB" dirty="0" smtClean="0"/>
              <a:t>You can provide feedback </a:t>
            </a:r>
            <a:r>
              <a:rPr lang="en-GB" dirty="0" smtClean="0">
                <a:hlinkClick r:id="rId3"/>
              </a:rPr>
              <a:t>here</a:t>
            </a:r>
            <a:r>
              <a:rPr lang="en-GB" dirty="0"/>
              <a:t> </a:t>
            </a:r>
            <a:r>
              <a:rPr lang="en-GB" dirty="0" smtClean="0"/>
              <a:t>by 5 September 2016.</a:t>
            </a:r>
          </a:p>
          <a:p>
            <a:endParaRPr lang="en-GB" dirty="0"/>
          </a:p>
          <a:p>
            <a:r>
              <a:rPr lang="en-GB" b="1" dirty="0" smtClean="0"/>
              <a:t>October </a:t>
            </a:r>
            <a:r>
              <a:rPr lang="en-GB" b="1" dirty="0"/>
              <a:t>2016 </a:t>
            </a:r>
            <a:endParaRPr lang="en-GB" b="1" dirty="0" smtClean="0"/>
          </a:p>
          <a:p>
            <a:endParaRPr lang="en-GB" dirty="0"/>
          </a:p>
          <a:p>
            <a:pPr marL="285750" indent="-285750">
              <a:buFont typeface="Arial" panose="020B0604020202020204" pitchFamily="34" charset="0"/>
              <a:buChar char="•"/>
            </a:pPr>
            <a:r>
              <a:rPr lang="en-GB" dirty="0"/>
              <a:t>The final funding bands that will apply in the new </a:t>
            </a:r>
            <a:r>
              <a:rPr lang="en-GB" dirty="0" smtClean="0"/>
              <a:t>system</a:t>
            </a:r>
          </a:p>
          <a:p>
            <a:pPr marL="285750" indent="-285750">
              <a:buFont typeface="Arial" panose="020B0604020202020204" pitchFamily="34" charset="0"/>
              <a:buChar char="•"/>
            </a:pPr>
            <a:r>
              <a:rPr lang="en-GB" dirty="0" smtClean="0"/>
              <a:t>The </a:t>
            </a:r>
            <a:r>
              <a:rPr lang="en-GB" dirty="0"/>
              <a:t>final, full set of technical rules that underpin the funding </a:t>
            </a:r>
            <a:r>
              <a:rPr lang="en-GB" dirty="0" smtClean="0"/>
              <a:t>system</a:t>
            </a:r>
          </a:p>
          <a:p>
            <a:pPr marL="285750" indent="-285750">
              <a:buFont typeface="Arial" panose="020B0604020202020204" pitchFamily="34" charset="0"/>
              <a:buChar char="•"/>
            </a:pPr>
            <a:r>
              <a:rPr lang="en-GB" dirty="0" smtClean="0"/>
              <a:t>Confirmation </a:t>
            </a:r>
            <a:r>
              <a:rPr lang="en-GB" dirty="0"/>
              <a:t>of how the proportion of pay bill that is paid to employees living in England will be calculated</a:t>
            </a:r>
          </a:p>
          <a:p>
            <a:pPr marL="285750" indent="-285750">
              <a:buFont typeface="Arial" panose="020B0604020202020204" pitchFamily="34" charset="0"/>
              <a:buChar char="•"/>
            </a:pPr>
            <a:endParaRPr lang="en-GB" dirty="0"/>
          </a:p>
          <a:p>
            <a:r>
              <a:rPr lang="en-GB" b="1" dirty="0" smtClean="0"/>
              <a:t>December 2016</a:t>
            </a:r>
            <a:endParaRPr lang="en-GB" dirty="0" smtClean="0"/>
          </a:p>
          <a:p>
            <a:endParaRPr lang="en-GB" dirty="0" smtClean="0"/>
          </a:p>
          <a:p>
            <a:pPr marL="285750" indent="-285750">
              <a:buFont typeface="Arial" panose="020B0604020202020204" pitchFamily="34" charset="0"/>
              <a:buChar char="•"/>
            </a:pPr>
            <a:r>
              <a:rPr lang="en-GB" dirty="0" smtClean="0"/>
              <a:t>Further </a:t>
            </a:r>
            <a:r>
              <a:rPr lang="en-GB" dirty="0"/>
              <a:t>employer guidance from HM Revenue and Customs (HMRC) on how to calculate and pay the apprenticeship levy</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4241128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148B6853-4C35-4469-A4A9-845EAD63436B}" type="slidenum">
              <a:rPr lang="en-GB" smtClean="0"/>
              <a:t>24</a:t>
            </a:fld>
            <a:endParaRPr lang="en-GB"/>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592"/>
            <a:ext cx="9180512" cy="687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47664" y="404664"/>
            <a:ext cx="5832648" cy="830997"/>
          </a:xfrm>
          <a:prstGeom prst="rect">
            <a:avLst/>
          </a:prstGeom>
          <a:noFill/>
        </p:spPr>
        <p:txBody>
          <a:bodyPr wrap="square" rtlCol="0">
            <a:spAutoFit/>
          </a:bodyPr>
          <a:lstStyle/>
          <a:p>
            <a:pPr algn="ctr"/>
            <a:r>
              <a:rPr lang="en-GB" sz="4800" dirty="0" smtClean="0">
                <a:solidFill>
                  <a:schemeClr val="bg1"/>
                </a:solidFill>
              </a:rPr>
              <a:t>ANNEXES</a:t>
            </a:r>
            <a:endParaRPr lang="en-GB" sz="4800" dirty="0">
              <a:solidFill>
                <a:schemeClr val="bg1"/>
              </a:solidFill>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4648" b="81186"/>
          <a:stretch/>
        </p:blipFill>
        <p:spPr bwMode="auto">
          <a:xfrm>
            <a:off x="5436096" y="5301208"/>
            <a:ext cx="2327473" cy="1292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http://redhouseacademy.org/image/redhouse/12-814-gigf-logo.jpg/100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0152" y="5301208"/>
            <a:ext cx="3090030" cy="141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409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957"/>
          <a:stretch/>
        </p:blipFill>
        <p:spPr bwMode="auto">
          <a:xfrm>
            <a:off x="-828600" y="0"/>
            <a:ext cx="1052553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1089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3878"/>
          <a:stretch/>
        </p:blipFill>
        <p:spPr bwMode="auto">
          <a:xfrm>
            <a:off x="-828600" y="0"/>
            <a:ext cx="105435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518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4000"/>
          <a:stretch/>
        </p:blipFill>
        <p:spPr bwMode="auto">
          <a:xfrm>
            <a:off x="-831032" y="225"/>
            <a:ext cx="10515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7576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4123"/>
          <a:stretch/>
        </p:blipFill>
        <p:spPr bwMode="auto">
          <a:xfrm>
            <a:off x="-828600" y="0"/>
            <a:ext cx="1048760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1160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4082"/>
          <a:stretch/>
        </p:blipFill>
        <p:spPr bwMode="auto">
          <a:xfrm>
            <a:off x="-828600" y="0"/>
            <a:ext cx="1049693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651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8851013" cy="523220"/>
          </a:xfrm>
          <a:prstGeom prst="rect">
            <a:avLst/>
          </a:prstGeom>
          <a:noFill/>
        </p:spPr>
        <p:txBody>
          <a:bodyPr wrap="none" rtlCol="0">
            <a:spAutoFit/>
          </a:bodyPr>
          <a:lstStyle/>
          <a:p>
            <a:r>
              <a:rPr lang="en-GB" sz="2800" b="1" dirty="0" smtClean="0">
                <a:solidFill>
                  <a:schemeClr val="bg1"/>
                </a:solidFill>
              </a:rPr>
              <a:t>Apprenticeships contribute to addressing these challenges</a:t>
            </a:r>
            <a:endParaRPr lang="en-GB" sz="2800" b="1" dirty="0">
              <a:solidFill>
                <a:schemeClr val="bg1"/>
              </a:solidFill>
            </a:endParaRPr>
          </a:p>
        </p:txBody>
      </p:sp>
      <p:sp>
        <p:nvSpPr>
          <p:cNvPr id="5" name="TextBox 4"/>
          <p:cNvSpPr txBox="1"/>
          <p:nvPr/>
        </p:nvSpPr>
        <p:spPr>
          <a:xfrm>
            <a:off x="251521" y="965041"/>
            <a:ext cx="8640960" cy="861774"/>
          </a:xfrm>
          <a:prstGeom prst="rect">
            <a:avLst/>
          </a:prstGeom>
          <a:noFill/>
        </p:spPr>
        <p:txBody>
          <a:bodyPr wrap="square" rtlCol="0">
            <a:spAutoFit/>
          </a:bodyPr>
          <a:lstStyle/>
          <a:p>
            <a:r>
              <a:rPr lang="en-GB" sz="2000" dirty="0" smtClean="0"/>
              <a:t>That’s why the government </a:t>
            </a:r>
            <a:r>
              <a:rPr lang="en-GB" sz="2000" dirty="0"/>
              <a:t>is committed to significantly </a:t>
            </a:r>
            <a:r>
              <a:rPr lang="en-GB" sz="2000" dirty="0" smtClean="0"/>
              <a:t>increasing </a:t>
            </a:r>
            <a:r>
              <a:rPr lang="en-GB" sz="2000" dirty="0"/>
              <a:t>the </a:t>
            </a:r>
            <a:r>
              <a:rPr lang="en-GB" sz="2000" b="1" dirty="0"/>
              <a:t>quantity and quality of apprenticeships</a:t>
            </a:r>
            <a:r>
              <a:rPr lang="en-GB" sz="2000" dirty="0"/>
              <a:t> in </a:t>
            </a:r>
            <a:r>
              <a:rPr lang="en-GB" sz="2000" dirty="0" smtClean="0"/>
              <a:t>England and </a:t>
            </a:r>
            <a:r>
              <a:rPr lang="en-GB" sz="2000" b="1" dirty="0" smtClean="0"/>
              <a:t>achieving 3 </a:t>
            </a:r>
            <a:r>
              <a:rPr lang="en-GB" sz="2000" b="1" dirty="0"/>
              <a:t>million starts </a:t>
            </a:r>
            <a:r>
              <a:rPr lang="en-GB" sz="2000" dirty="0" smtClean="0"/>
              <a:t>by 2020.</a:t>
            </a:r>
            <a:endParaRPr lang="en-GB" sz="2000" dirty="0"/>
          </a:p>
          <a:p>
            <a:endParaRPr lang="en-GB" sz="1000" dirty="0"/>
          </a:p>
        </p:txBody>
      </p:sp>
      <p:sp>
        <p:nvSpPr>
          <p:cNvPr id="2" name="Slide Number Placeholder 1"/>
          <p:cNvSpPr>
            <a:spLocks noGrp="1"/>
          </p:cNvSpPr>
          <p:nvPr>
            <p:ph type="sldNum" sz="quarter" idx="12"/>
          </p:nvPr>
        </p:nvSpPr>
        <p:spPr/>
        <p:txBody>
          <a:bodyPr/>
          <a:lstStyle/>
          <a:p>
            <a:fld id="{148B6853-4C35-4469-A4A9-845EAD63436B}" type="slidenum">
              <a:rPr lang="en-GB" smtClean="0"/>
              <a:t>3</a:t>
            </a:fld>
            <a:endParaRPr lang="en-GB"/>
          </a:p>
        </p:txBody>
      </p:sp>
      <p:graphicFrame>
        <p:nvGraphicFramePr>
          <p:cNvPr id="3" name="Table 2"/>
          <p:cNvGraphicFramePr>
            <a:graphicFrameLocks noGrp="1"/>
          </p:cNvGraphicFramePr>
          <p:nvPr>
            <p:extLst>
              <p:ext uri="{D42A27DB-BD31-4B8C-83A1-F6EECF244321}">
                <p14:modId xmlns:p14="http://schemas.microsoft.com/office/powerpoint/2010/main" val="4036395725"/>
              </p:ext>
            </p:extLst>
          </p:nvPr>
        </p:nvGraphicFramePr>
        <p:xfrm>
          <a:off x="395536" y="1826816"/>
          <a:ext cx="3960440" cy="4539902"/>
        </p:xfrm>
        <a:graphic>
          <a:graphicData uri="http://schemas.openxmlformats.org/drawingml/2006/table">
            <a:tbl>
              <a:tblPr firstRow="1" bandRow="1">
                <a:tableStyleId>{6E25E649-3F16-4E02-A733-19D2CDBF48F0}</a:tableStyleId>
              </a:tblPr>
              <a:tblGrid>
                <a:gridCol w="3960440"/>
              </a:tblGrid>
              <a:tr h="431577">
                <a:tc>
                  <a:txBody>
                    <a:bodyPr/>
                    <a:lstStyle/>
                    <a:p>
                      <a:r>
                        <a:rPr lang="en-GB" sz="1400" dirty="0" smtClean="0"/>
                        <a:t>Benefits</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C54"/>
                    </a:solidFill>
                  </a:tcPr>
                </a:tc>
              </a:tr>
              <a:tr h="904219">
                <a:tc>
                  <a:txBody>
                    <a:bodyPr/>
                    <a:lstStyle/>
                    <a:p>
                      <a:r>
                        <a:rPr lang="en-GB" sz="1400" b="1" dirty="0" smtClean="0"/>
                        <a:t>Apprentices</a:t>
                      </a:r>
                      <a:r>
                        <a:rPr lang="en-GB" sz="1400" baseline="0" dirty="0" smtClean="0"/>
                        <a:t> complete their apprenticeship with highly marketable skills…</a:t>
                      </a:r>
                    </a:p>
                    <a:p>
                      <a:endParaRPr lang="en-GB" sz="14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770444">
                <a:tc>
                  <a:txBody>
                    <a:bodyPr/>
                    <a:lstStyle/>
                    <a:p>
                      <a:r>
                        <a:rPr lang="en-GB" sz="1400" dirty="0" smtClean="0"/>
                        <a:t>…that make it more likely for them to remain</a:t>
                      </a:r>
                      <a:r>
                        <a:rPr lang="en-GB" sz="1400" baseline="0" dirty="0" smtClean="0"/>
                        <a:t> employed, including with the same employer.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910054">
                <a:tc>
                  <a:txBody>
                    <a:bodyPr/>
                    <a:lstStyle/>
                    <a:p>
                      <a:r>
                        <a:rPr lang="en-GB" sz="1400" b="1" dirty="0" smtClean="0"/>
                        <a:t>Employers</a:t>
                      </a:r>
                      <a:r>
                        <a:rPr lang="en-GB" sz="1400" baseline="0" dirty="0" smtClean="0"/>
                        <a:t> experience tangible improvements to their product or service as a result of apprenticeships.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92088">
                <a:tc>
                  <a:txBody>
                    <a:bodyPr/>
                    <a:lstStyle/>
                    <a:p>
                      <a:r>
                        <a:rPr lang="en-GB" sz="1400" dirty="0" smtClean="0"/>
                        <a:t>Apprenticeships create real</a:t>
                      </a:r>
                      <a:r>
                        <a:rPr lang="en-GB" sz="1400" baseline="0" dirty="0" smtClean="0"/>
                        <a:t> benefits for the taxpayer and the wider </a:t>
                      </a:r>
                      <a:r>
                        <a:rPr lang="en-GB" sz="1400" b="1" baseline="0" dirty="0" smtClean="0"/>
                        <a:t>economy</a:t>
                      </a:r>
                      <a:r>
                        <a:rPr lang="en-GB" sz="1400" baseline="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12333">
                <a:tc>
                  <a:txBody>
                    <a:bodyPr/>
                    <a:lstStyle/>
                    <a:p>
                      <a:r>
                        <a:rPr lang="en-GB" sz="1400" dirty="0" smtClean="0"/>
                        <a:t>…and contribute to the Government’s overall goal of improving labour</a:t>
                      </a:r>
                      <a:r>
                        <a:rPr lang="en-GB" sz="1400" baseline="0" dirty="0" smtClean="0"/>
                        <a:t> market outcomes. </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700808"/>
            <a:ext cx="2446784" cy="175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5393" y="3573016"/>
            <a:ext cx="2446784" cy="173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7161" y="4944645"/>
            <a:ext cx="2411343" cy="1913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17678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4000"/>
          <a:stretch/>
        </p:blipFill>
        <p:spPr bwMode="auto">
          <a:xfrm>
            <a:off x="-828600" y="-225"/>
            <a:ext cx="10515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701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2" y="0"/>
            <a:ext cx="9253904"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6492162" cy="523220"/>
          </a:xfrm>
          <a:prstGeom prst="rect">
            <a:avLst/>
          </a:prstGeom>
          <a:noFill/>
        </p:spPr>
        <p:txBody>
          <a:bodyPr wrap="none" rtlCol="0">
            <a:spAutoFit/>
          </a:bodyPr>
          <a:lstStyle/>
          <a:p>
            <a:r>
              <a:rPr lang="en-GB" sz="2800" b="1" dirty="0" smtClean="0">
                <a:solidFill>
                  <a:prstClr val="white"/>
                </a:solidFill>
              </a:rPr>
              <a:t>Apprenticeship Standards: What are they?</a:t>
            </a:r>
            <a:endParaRPr lang="en-GB" sz="2800" b="1" dirty="0">
              <a:solidFill>
                <a:prstClr val="white"/>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908720"/>
            <a:ext cx="2958619" cy="544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419872" y="957699"/>
            <a:ext cx="5472609" cy="6186309"/>
          </a:xfrm>
          <a:prstGeom prst="rect">
            <a:avLst/>
          </a:prstGeom>
          <a:noFill/>
        </p:spPr>
        <p:txBody>
          <a:bodyPr wrap="square" rtlCol="0">
            <a:spAutoFit/>
          </a:bodyPr>
          <a:lstStyle/>
          <a:p>
            <a:r>
              <a:rPr lang="en-GB" b="1" dirty="0" smtClean="0"/>
              <a:t>Employers </a:t>
            </a:r>
            <a:r>
              <a:rPr lang="en-GB" b="1" dirty="0"/>
              <a:t>are designing apprenticeship standards </a:t>
            </a:r>
            <a:r>
              <a:rPr lang="en-GB" b="1" dirty="0" smtClean="0"/>
              <a:t>to meet </a:t>
            </a:r>
            <a:r>
              <a:rPr lang="en-GB" b="1" dirty="0"/>
              <a:t>the needs of their </a:t>
            </a:r>
            <a:r>
              <a:rPr lang="en-GB" b="1" dirty="0" smtClean="0"/>
              <a:t>industry through </a:t>
            </a:r>
            <a:r>
              <a:rPr lang="en-GB" b="1" dirty="0"/>
              <a:t>the Trailblazer </a:t>
            </a:r>
            <a:r>
              <a:rPr lang="en-GB" b="1" dirty="0" smtClean="0"/>
              <a:t>programme</a:t>
            </a:r>
          </a:p>
          <a:p>
            <a:endParaRPr lang="en-GB" dirty="0" smtClean="0">
              <a:solidFill>
                <a:prstClr val="black"/>
              </a:solidFill>
            </a:endParaRPr>
          </a:p>
          <a:p>
            <a:r>
              <a:rPr lang="en-GB" dirty="0" smtClean="0">
                <a:solidFill>
                  <a:prstClr val="black"/>
                </a:solidFill>
              </a:rPr>
              <a:t>A </a:t>
            </a:r>
            <a:r>
              <a:rPr lang="en-GB" b="1" dirty="0" smtClean="0">
                <a:solidFill>
                  <a:prstClr val="black"/>
                </a:solidFill>
              </a:rPr>
              <a:t>standard</a:t>
            </a:r>
            <a:r>
              <a:rPr lang="en-GB" dirty="0" smtClean="0">
                <a:solidFill>
                  <a:prstClr val="black"/>
                </a:solidFill>
              </a:rPr>
              <a:t> should:</a:t>
            </a:r>
          </a:p>
          <a:p>
            <a:endParaRPr lang="en-GB" dirty="0" smtClean="0">
              <a:solidFill>
                <a:prstClr val="black"/>
              </a:solidFill>
            </a:endParaRPr>
          </a:p>
          <a:p>
            <a:pPr marL="285750" indent="-285750">
              <a:buFont typeface="Arial" panose="020B0604020202020204" pitchFamily="34" charset="0"/>
              <a:buChar char="•"/>
            </a:pPr>
            <a:r>
              <a:rPr lang="en-GB" dirty="0" smtClean="0">
                <a:solidFill>
                  <a:prstClr val="black"/>
                </a:solidFill>
              </a:rPr>
              <a:t>be </a:t>
            </a:r>
            <a:r>
              <a:rPr lang="en-GB" dirty="0">
                <a:solidFill>
                  <a:prstClr val="black"/>
                </a:solidFill>
              </a:rPr>
              <a:t>short, concise and </a:t>
            </a:r>
            <a:r>
              <a:rPr lang="en-GB" dirty="0" smtClean="0">
                <a:solidFill>
                  <a:prstClr val="black"/>
                </a:solidFill>
              </a:rPr>
              <a:t>clear</a:t>
            </a:r>
            <a:endParaRPr lang="en-GB" dirty="0">
              <a:solidFill>
                <a:prstClr val="black"/>
              </a:solidFill>
            </a:endParaRPr>
          </a:p>
          <a:p>
            <a:pPr marL="285750" indent="-285750">
              <a:buFont typeface="Arial" panose="020B0604020202020204" pitchFamily="34" charset="0"/>
              <a:buChar char="•"/>
            </a:pPr>
            <a:r>
              <a:rPr lang="en-GB" dirty="0">
                <a:solidFill>
                  <a:prstClr val="black"/>
                </a:solidFill>
              </a:rPr>
              <a:t>set out the full competence needed in an occupation in terms of Knowledge, Skills and Behaviour (KSBs</a:t>
            </a:r>
            <a:r>
              <a:rPr lang="en-GB" dirty="0" smtClean="0">
                <a:solidFill>
                  <a:prstClr val="black"/>
                </a:solidFill>
              </a:rPr>
              <a:t>)</a:t>
            </a:r>
            <a:endParaRPr lang="en-GB" dirty="0">
              <a:solidFill>
                <a:prstClr val="black"/>
              </a:solidFill>
            </a:endParaRPr>
          </a:p>
          <a:p>
            <a:pPr marL="285750" indent="-285750">
              <a:buFont typeface="Arial" panose="020B0604020202020204" pitchFamily="34" charset="0"/>
              <a:buChar char="•"/>
            </a:pPr>
            <a:r>
              <a:rPr lang="en-GB" dirty="0">
                <a:solidFill>
                  <a:prstClr val="black"/>
                </a:solidFill>
              </a:rPr>
              <a:t>have the support of employers including smaller </a:t>
            </a:r>
            <a:r>
              <a:rPr lang="en-GB" dirty="0" smtClean="0">
                <a:solidFill>
                  <a:prstClr val="black"/>
                </a:solidFill>
              </a:rPr>
              <a:t>businesses</a:t>
            </a:r>
            <a:endParaRPr lang="en-GB" dirty="0">
              <a:solidFill>
                <a:prstClr val="black"/>
              </a:solidFill>
            </a:endParaRPr>
          </a:p>
          <a:p>
            <a:pPr marL="285750" indent="-285750">
              <a:buFont typeface="Arial" panose="020B0604020202020204" pitchFamily="34" charset="0"/>
              <a:buChar char="•"/>
            </a:pPr>
            <a:r>
              <a:rPr lang="en-GB" dirty="0">
                <a:solidFill>
                  <a:prstClr val="black"/>
                </a:solidFill>
              </a:rPr>
              <a:t>be sufficiently stretching </a:t>
            </a:r>
            <a:r>
              <a:rPr lang="en-GB" dirty="0" smtClean="0">
                <a:solidFill>
                  <a:prstClr val="black"/>
                </a:solidFill>
              </a:rPr>
              <a:t>to require </a:t>
            </a:r>
            <a:r>
              <a:rPr lang="en-GB" dirty="0">
                <a:solidFill>
                  <a:prstClr val="black"/>
                </a:solidFill>
              </a:rPr>
              <a:t>at least a year of sustained and substantial training to meet </a:t>
            </a:r>
            <a:endParaRPr lang="en-GB" dirty="0" smtClean="0">
              <a:solidFill>
                <a:prstClr val="black"/>
              </a:solidFill>
            </a:endParaRPr>
          </a:p>
          <a:p>
            <a:pPr marL="285750" indent="-285750">
              <a:buFont typeface="Arial" panose="020B0604020202020204" pitchFamily="34" charset="0"/>
              <a:buChar char="•"/>
            </a:pPr>
            <a:r>
              <a:rPr lang="en-GB" dirty="0" smtClean="0">
                <a:solidFill>
                  <a:prstClr val="black"/>
                </a:solidFill>
              </a:rPr>
              <a:t>align </a:t>
            </a:r>
            <a:r>
              <a:rPr lang="en-GB" dirty="0">
                <a:solidFill>
                  <a:prstClr val="black"/>
                </a:solidFill>
              </a:rPr>
              <a:t>with professional registration where it </a:t>
            </a:r>
            <a:r>
              <a:rPr lang="en-GB" dirty="0" smtClean="0">
                <a:solidFill>
                  <a:prstClr val="black"/>
                </a:solidFill>
              </a:rPr>
              <a:t>exists</a:t>
            </a:r>
            <a:endParaRPr lang="en-GB" dirty="0">
              <a:solidFill>
                <a:prstClr val="black"/>
              </a:solidFill>
            </a:endParaRPr>
          </a:p>
          <a:p>
            <a:pPr marL="285750" indent="-285750">
              <a:buFont typeface="Arial" panose="020B0604020202020204" pitchFamily="34" charset="0"/>
              <a:buChar char="•"/>
            </a:pPr>
            <a:r>
              <a:rPr lang="en-GB" dirty="0">
                <a:solidFill>
                  <a:prstClr val="black"/>
                </a:solidFill>
              </a:rPr>
              <a:t>contain minimum English and maths </a:t>
            </a:r>
            <a:r>
              <a:rPr lang="en-GB" dirty="0" smtClean="0">
                <a:solidFill>
                  <a:prstClr val="black"/>
                </a:solidFill>
              </a:rPr>
              <a:t>requirements </a:t>
            </a:r>
            <a:r>
              <a:rPr lang="en-GB" i="1" dirty="0">
                <a:solidFill>
                  <a:prstClr val="black"/>
                </a:solidFill>
              </a:rPr>
              <a:t>and</a:t>
            </a:r>
          </a:p>
          <a:p>
            <a:pPr marL="285750" indent="-285750">
              <a:buFont typeface="Arial" panose="020B0604020202020204" pitchFamily="34" charset="0"/>
              <a:buChar char="•"/>
            </a:pPr>
            <a:r>
              <a:rPr lang="en-GB" dirty="0">
                <a:solidFill>
                  <a:prstClr val="black"/>
                </a:solidFill>
              </a:rPr>
              <a:t>only include mandatory qualifications under certain circumstances.</a:t>
            </a:r>
          </a:p>
          <a:p>
            <a:pPr marL="285750" indent="-285750">
              <a:buFont typeface="Arial" panose="020B0604020202020204" pitchFamily="34" charset="0"/>
              <a:buChar char="•"/>
            </a:pPr>
            <a:endParaRPr lang="en-GB" dirty="0" smtClean="0">
              <a:solidFill>
                <a:prstClr val="black"/>
              </a:solidFill>
            </a:endParaRPr>
          </a:p>
          <a:p>
            <a:endParaRPr lang="en-GB" dirty="0" smtClean="0">
              <a:solidFill>
                <a:prstClr val="black"/>
              </a:solidFill>
            </a:endParaRPr>
          </a:p>
          <a:p>
            <a:endParaRPr lang="en-GB" dirty="0">
              <a:solidFill>
                <a:prstClr val="black"/>
              </a:solidFill>
            </a:endParaRPr>
          </a:p>
          <a:p>
            <a:r>
              <a:rPr lang="en-GB" dirty="0" smtClean="0">
                <a:solidFill>
                  <a:prstClr val="black"/>
                </a:solidFill>
              </a:rPr>
              <a:t> </a:t>
            </a:r>
            <a:endParaRPr lang="en-GB" dirty="0">
              <a:solidFill>
                <a:prstClr val="black"/>
              </a:solidFill>
            </a:endParaRPr>
          </a:p>
        </p:txBody>
      </p:sp>
      <p:sp>
        <p:nvSpPr>
          <p:cNvPr id="3" name="Slide Number Placeholder 2"/>
          <p:cNvSpPr>
            <a:spLocks noGrp="1"/>
          </p:cNvSpPr>
          <p:nvPr>
            <p:ph type="sldNum" sz="quarter" idx="12"/>
          </p:nvPr>
        </p:nvSpPr>
        <p:spPr/>
        <p:txBody>
          <a:bodyPr/>
          <a:lstStyle/>
          <a:p>
            <a:fld id="{148B6853-4C35-4469-A4A9-845EAD63436B}" type="slidenum">
              <a:rPr lang="en-GB" smtClean="0"/>
              <a:t>31</a:t>
            </a:fld>
            <a:endParaRPr lang="en-GB"/>
          </a:p>
        </p:txBody>
      </p:sp>
    </p:spTree>
    <p:extLst>
      <p:ext uri="{BB962C8B-B14F-4D97-AF65-F5344CB8AC3E}">
        <p14:creationId xmlns:p14="http://schemas.microsoft.com/office/powerpoint/2010/main" val="2491535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1" y="169476"/>
            <a:ext cx="3986348" cy="523220"/>
          </a:xfrm>
          <a:prstGeom prst="rect">
            <a:avLst/>
          </a:prstGeom>
          <a:noFill/>
        </p:spPr>
        <p:txBody>
          <a:bodyPr wrap="none" rtlCol="0">
            <a:spAutoFit/>
          </a:bodyPr>
          <a:lstStyle/>
          <a:p>
            <a:r>
              <a:rPr lang="en-GB" sz="2800" b="1" dirty="0" smtClean="0">
                <a:solidFill>
                  <a:schemeClr val="bg1"/>
                </a:solidFill>
              </a:rPr>
              <a:t>Trailblazer progress so far</a:t>
            </a:r>
            <a:endParaRPr lang="en-GB" sz="2800" b="1" dirty="0">
              <a:solidFill>
                <a:schemeClr val="bg1"/>
              </a:solidFill>
            </a:endParaRPr>
          </a:p>
        </p:txBody>
      </p:sp>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787" y="839812"/>
            <a:ext cx="7416824" cy="327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2719" y="4149080"/>
            <a:ext cx="8640960" cy="2308324"/>
          </a:xfrm>
          <a:prstGeom prst="rect">
            <a:avLst/>
          </a:prstGeom>
          <a:noFill/>
        </p:spPr>
        <p:txBody>
          <a:bodyPr wrap="square" rtlCol="0">
            <a:spAutoFit/>
          </a:bodyPr>
          <a:lstStyle/>
          <a:p>
            <a:pPr marL="285750" indent="-285750">
              <a:buFont typeface="Arial" panose="020B0604020202020204" pitchFamily="34" charset="0"/>
              <a:buChar char="•"/>
            </a:pPr>
            <a:r>
              <a:rPr lang="en-GB" sz="1600" b="1" dirty="0" smtClean="0"/>
              <a:t>Over 170 </a:t>
            </a:r>
            <a:r>
              <a:rPr lang="en-GB" sz="1600" b="1" dirty="0"/>
              <a:t>Trailblazers </a:t>
            </a:r>
            <a:r>
              <a:rPr lang="en-GB" sz="1600" dirty="0"/>
              <a:t>currently developing </a:t>
            </a:r>
            <a:r>
              <a:rPr lang="en-GB" sz="1600" b="1" dirty="0"/>
              <a:t>over </a:t>
            </a:r>
            <a:r>
              <a:rPr lang="en-GB" sz="1600" b="1" dirty="0" smtClean="0"/>
              <a:t>400 </a:t>
            </a:r>
            <a:r>
              <a:rPr lang="en-GB" sz="1600" b="1" dirty="0"/>
              <a:t>standards</a:t>
            </a:r>
            <a:r>
              <a:rPr lang="en-GB" sz="1600" dirty="0"/>
              <a:t>.</a:t>
            </a:r>
          </a:p>
          <a:p>
            <a:pPr marL="285750" indent="-285750">
              <a:buFont typeface="Arial" panose="020B0604020202020204" pitchFamily="34" charset="0"/>
              <a:buChar char="•"/>
            </a:pPr>
            <a:r>
              <a:rPr lang="en-GB" sz="1600" b="1" dirty="0"/>
              <a:t>Over 40% are higher/degree level</a:t>
            </a:r>
          </a:p>
          <a:p>
            <a:pPr marL="285750" indent="-285750">
              <a:buFont typeface="Arial" panose="020B0604020202020204" pitchFamily="34" charset="0"/>
              <a:buChar char="•"/>
            </a:pPr>
            <a:r>
              <a:rPr lang="en-GB" sz="1600" b="1" dirty="0"/>
              <a:t>246 standards</a:t>
            </a:r>
            <a:r>
              <a:rPr lang="en-GB" sz="1600" dirty="0"/>
              <a:t> </a:t>
            </a:r>
            <a:r>
              <a:rPr lang="en-GB" sz="1600" dirty="0" smtClean="0"/>
              <a:t>have been published</a:t>
            </a:r>
            <a:endParaRPr lang="en-GB" sz="1600" dirty="0"/>
          </a:p>
          <a:p>
            <a:pPr marL="285750" indent="-285750">
              <a:buFont typeface="Arial" panose="020B0604020202020204" pitchFamily="34" charset="0"/>
              <a:buChar char="•"/>
            </a:pPr>
            <a:r>
              <a:rPr lang="en-GB" sz="1600" dirty="0"/>
              <a:t>Guidance available at: </a:t>
            </a:r>
            <a:r>
              <a:rPr lang="en-GB" sz="1600" dirty="0">
                <a:hlinkClick r:id="rId5"/>
              </a:rPr>
              <a:t>https://</a:t>
            </a:r>
            <a:r>
              <a:rPr lang="en-GB" sz="1600" dirty="0" smtClean="0">
                <a:hlinkClick r:id="rId5"/>
              </a:rPr>
              <a:t>www.gov.uk/government/publications/future-of-apprenticeships-in-england-guidance-for-trailblazers</a:t>
            </a:r>
            <a:endParaRPr lang="en-GB" sz="1600" dirty="0" smtClean="0"/>
          </a:p>
          <a:p>
            <a:pPr marL="285750" indent="-285750">
              <a:buFont typeface="Arial" panose="020B0604020202020204" pitchFamily="34" charset="0"/>
              <a:buChar char="•"/>
            </a:pPr>
            <a:r>
              <a:rPr lang="en-GB" sz="1600" dirty="0" smtClean="0"/>
              <a:t>List of standards developed / in development so far available at</a:t>
            </a:r>
            <a:r>
              <a:rPr lang="en-GB" sz="1600" dirty="0"/>
              <a:t>: </a:t>
            </a:r>
            <a:r>
              <a:rPr lang="en-GB" sz="1600" dirty="0" smtClean="0">
                <a:hlinkClick r:id="rId6"/>
              </a:rPr>
              <a:t>https</a:t>
            </a:r>
            <a:r>
              <a:rPr lang="en-GB" sz="1600" dirty="0">
                <a:hlinkClick r:id="rId6"/>
              </a:rPr>
              <a:t>://</a:t>
            </a:r>
            <a:r>
              <a:rPr lang="en-GB" sz="1600" dirty="0" smtClean="0">
                <a:hlinkClick r:id="rId6"/>
              </a:rPr>
              <a:t>www.gov.uk/government/publications/apprenticeship-standards-list-of-occupations-available</a:t>
            </a:r>
            <a:endParaRPr lang="en-GB" sz="1600" dirty="0" smtClean="0"/>
          </a:p>
          <a:p>
            <a:pPr marL="285750" indent="-285750">
              <a:buFont typeface="Arial" panose="020B0604020202020204" pitchFamily="34" charset="0"/>
              <a:buChar char="•"/>
            </a:pPr>
            <a:endParaRPr lang="en-GB" sz="1600" dirty="0"/>
          </a:p>
        </p:txBody>
      </p:sp>
      <p:sp>
        <p:nvSpPr>
          <p:cNvPr id="2" name="Slide Number Placeholder 1"/>
          <p:cNvSpPr>
            <a:spLocks noGrp="1"/>
          </p:cNvSpPr>
          <p:nvPr>
            <p:ph type="sldNum" sz="quarter" idx="12"/>
          </p:nvPr>
        </p:nvSpPr>
        <p:spPr/>
        <p:txBody>
          <a:bodyPr/>
          <a:lstStyle/>
          <a:p>
            <a:fld id="{148B6853-4C35-4469-A4A9-845EAD63436B}" type="slidenum">
              <a:rPr lang="en-GB" smtClean="0"/>
              <a:t>32</a:t>
            </a:fld>
            <a:endParaRPr lang="en-GB"/>
          </a:p>
        </p:txBody>
      </p:sp>
    </p:spTree>
    <p:extLst>
      <p:ext uri="{BB962C8B-B14F-4D97-AF65-F5344CB8AC3E}">
        <p14:creationId xmlns:p14="http://schemas.microsoft.com/office/powerpoint/2010/main" val="1257663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4534703" cy="523220"/>
          </a:xfrm>
          <a:prstGeom prst="rect">
            <a:avLst/>
          </a:prstGeom>
          <a:noFill/>
        </p:spPr>
        <p:txBody>
          <a:bodyPr wrap="none" rtlCol="0">
            <a:spAutoFit/>
          </a:bodyPr>
          <a:lstStyle/>
          <a:p>
            <a:r>
              <a:rPr lang="en-GB" sz="2800" b="1" dirty="0" smtClean="0">
                <a:solidFill>
                  <a:prstClr val="white"/>
                </a:solidFill>
              </a:rPr>
              <a:t>Institute for Apprenticeships</a:t>
            </a:r>
            <a:endParaRPr lang="en-GB" sz="2800" b="1" dirty="0">
              <a:solidFill>
                <a:prstClr val="white"/>
              </a:solidFill>
            </a:endParaRPr>
          </a:p>
        </p:txBody>
      </p:sp>
      <p:sp>
        <p:nvSpPr>
          <p:cNvPr id="5" name="TextBox 4"/>
          <p:cNvSpPr txBox="1"/>
          <p:nvPr/>
        </p:nvSpPr>
        <p:spPr>
          <a:xfrm>
            <a:off x="107504" y="831850"/>
            <a:ext cx="9036496" cy="5293757"/>
          </a:xfrm>
          <a:prstGeom prst="rect">
            <a:avLst/>
          </a:prstGeom>
          <a:noFill/>
        </p:spPr>
        <p:txBody>
          <a:bodyPr wrap="square" rtlCol="0">
            <a:spAutoFit/>
          </a:bodyPr>
          <a:lstStyle/>
          <a:p>
            <a:pPr marL="285750" indent="-285750">
              <a:buFont typeface="Arial" panose="020B0604020202020204" pitchFamily="34" charset="0"/>
              <a:buChar char="•"/>
            </a:pPr>
            <a:endParaRPr lang="en-GB" sz="2000" b="1" dirty="0" smtClean="0">
              <a:solidFill>
                <a:prstClr val="black"/>
              </a:solidFill>
            </a:endParaRPr>
          </a:p>
          <a:p>
            <a:pPr marL="285750" indent="-285750">
              <a:buFont typeface="Arial" panose="020B0604020202020204" pitchFamily="34" charset="0"/>
              <a:buChar char="•"/>
            </a:pPr>
            <a:r>
              <a:rPr lang="en-GB" sz="2000" b="1" dirty="0" smtClean="0">
                <a:solidFill>
                  <a:prstClr val="black"/>
                </a:solidFill>
              </a:rPr>
              <a:t>An independent </a:t>
            </a:r>
            <a:r>
              <a:rPr lang="en-GB" sz="2000" b="1" dirty="0">
                <a:solidFill>
                  <a:prstClr val="black"/>
                </a:solidFill>
              </a:rPr>
              <a:t>employer-led body that will regulate the quality of apprenticeships</a:t>
            </a:r>
            <a:r>
              <a:rPr lang="en-GB" sz="2000" dirty="0">
                <a:solidFill>
                  <a:prstClr val="black"/>
                </a:solidFill>
              </a:rPr>
              <a:t>, set up by April 2017 (shadow form </a:t>
            </a:r>
            <a:r>
              <a:rPr lang="en-GB" sz="2000" dirty="0" smtClean="0">
                <a:solidFill>
                  <a:prstClr val="black"/>
                </a:solidFill>
              </a:rPr>
              <a:t>with effect from </a:t>
            </a:r>
            <a:r>
              <a:rPr lang="en-GB" sz="2000" dirty="0">
                <a:solidFill>
                  <a:prstClr val="black"/>
                </a:solidFill>
              </a:rPr>
              <a:t>2016)</a:t>
            </a:r>
          </a:p>
          <a:p>
            <a:pPr marL="285750" indent="-285750">
              <a:buFont typeface="Arial" panose="020B0604020202020204" pitchFamily="34" charset="0"/>
              <a:buChar char="•"/>
            </a:pPr>
            <a:endParaRPr lang="en-GB" sz="2000" dirty="0" smtClean="0">
              <a:solidFill>
                <a:prstClr val="black"/>
              </a:solidFill>
            </a:endParaRPr>
          </a:p>
          <a:p>
            <a:pPr marL="285750" indent="-285750">
              <a:buFont typeface="Arial" panose="020B0604020202020204" pitchFamily="34" charset="0"/>
              <a:buChar char="•"/>
            </a:pPr>
            <a:r>
              <a:rPr lang="en-GB" sz="2000" dirty="0" smtClean="0">
                <a:solidFill>
                  <a:prstClr val="black"/>
                </a:solidFill>
              </a:rPr>
              <a:t>An </a:t>
            </a:r>
            <a:r>
              <a:rPr lang="en-GB" sz="2000" dirty="0">
                <a:solidFill>
                  <a:prstClr val="black"/>
                </a:solidFill>
              </a:rPr>
              <a:t>independent Chair will lead a small Board </a:t>
            </a:r>
            <a:r>
              <a:rPr lang="en-GB" sz="2000" dirty="0" smtClean="0"/>
              <a:t>comprised </a:t>
            </a:r>
            <a:r>
              <a:rPr lang="en-GB" sz="2000" dirty="0"/>
              <a:t>primarily of employers, business leaders and their representatives</a:t>
            </a:r>
            <a:r>
              <a:rPr lang="en-GB" sz="2000" dirty="0" smtClean="0"/>
              <a:t>.</a:t>
            </a:r>
          </a:p>
          <a:p>
            <a:pPr marL="285750" indent="-285750">
              <a:buFont typeface="Arial" panose="020B0604020202020204" pitchFamily="34" charset="0"/>
              <a:buChar char="•"/>
            </a:pPr>
            <a:endParaRPr lang="en-GB" sz="2000" dirty="0">
              <a:solidFill>
                <a:prstClr val="black"/>
              </a:solidFill>
            </a:endParaRPr>
          </a:p>
          <a:p>
            <a:pPr marL="285750" indent="-285750">
              <a:buFont typeface="Arial" panose="020B0604020202020204" pitchFamily="34" charset="0"/>
              <a:buChar char="•"/>
            </a:pPr>
            <a:r>
              <a:rPr lang="en-GB" sz="2000" dirty="0"/>
              <a:t>Antony Jenkins </a:t>
            </a:r>
            <a:r>
              <a:rPr lang="en-GB" sz="2000" dirty="0" smtClean="0"/>
              <a:t>(ex-Barclays) and Nicola Bolton (ex-UKTI) appointed </a:t>
            </a:r>
            <a:r>
              <a:rPr lang="en-GB" sz="2000" dirty="0"/>
              <a:t>shadow chair </a:t>
            </a:r>
            <a:r>
              <a:rPr lang="en-GB" sz="2000" dirty="0" smtClean="0"/>
              <a:t>and shadow </a:t>
            </a:r>
            <a:r>
              <a:rPr lang="en-GB" sz="2000" dirty="0"/>
              <a:t>chief operating </a:t>
            </a:r>
            <a:r>
              <a:rPr lang="en-GB" sz="2000" dirty="0" smtClean="0"/>
              <a:t>officer in June 2016</a:t>
            </a:r>
          </a:p>
          <a:p>
            <a:pPr marL="285750" indent="-285750">
              <a:buFont typeface="Arial" panose="020B0604020202020204" pitchFamily="34" charset="0"/>
              <a:buChar char="•"/>
            </a:pPr>
            <a:endParaRPr lang="en-GB" sz="2000" dirty="0">
              <a:solidFill>
                <a:prstClr val="black"/>
              </a:solidFill>
            </a:endParaRPr>
          </a:p>
          <a:p>
            <a:pPr marL="285750" indent="-285750">
              <a:buFont typeface="Arial" panose="020B0604020202020204" pitchFamily="34" charset="0"/>
              <a:buChar char="•"/>
            </a:pPr>
            <a:r>
              <a:rPr lang="en-GB" sz="2000" dirty="0" smtClean="0">
                <a:solidFill>
                  <a:prstClr val="black"/>
                </a:solidFill>
              </a:rPr>
              <a:t>Outline </a:t>
            </a:r>
            <a:r>
              <a:rPr lang="en-GB" sz="2000" dirty="0">
                <a:solidFill>
                  <a:prstClr val="black"/>
                </a:solidFill>
              </a:rPr>
              <a:t>role:</a:t>
            </a:r>
          </a:p>
          <a:p>
            <a:pPr marL="800100" lvl="1" indent="-342900">
              <a:buFont typeface="Courier New" panose="02070309020205020404" pitchFamily="49" charset="0"/>
              <a:buChar char="o"/>
            </a:pPr>
            <a:r>
              <a:rPr lang="en-GB" sz="2000" dirty="0">
                <a:solidFill>
                  <a:prstClr val="black"/>
                </a:solidFill>
              </a:rPr>
              <a:t>Approve/reject </a:t>
            </a:r>
            <a:r>
              <a:rPr lang="en-GB" sz="2000" dirty="0" smtClean="0">
                <a:solidFill>
                  <a:prstClr val="black"/>
                </a:solidFill>
              </a:rPr>
              <a:t>Expressions of Interest, </a:t>
            </a:r>
            <a:r>
              <a:rPr lang="en-GB" sz="2000" dirty="0">
                <a:solidFill>
                  <a:prstClr val="black"/>
                </a:solidFill>
              </a:rPr>
              <a:t>standards and assessment plans</a:t>
            </a:r>
          </a:p>
          <a:p>
            <a:pPr marL="800100" lvl="1" indent="-342900">
              <a:buFont typeface="Courier New" panose="02070309020205020404" pitchFamily="49" charset="0"/>
              <a:buChar char="o"/>
            </a:pPr>
            <a:r>
              <a:rPr lang="en-GB" sz="2000" dirty="0">
                <a:solidFill>
                  <a:prstClr val="black"/>
                </a:solidFill>
              </a:rPr>
              <a:t>Provide advice and guidance during their </a:t>
            </a:r>
            <a:r>
              <a:rPr lang="en-GB" sz="2000" dirty="0" smtClean="0">
                <a:solidFill>
                  <a:prstClr val="black"/>
                </a:solidFill>
              </a:rPr>
              <a:t>development</a:t>
            </a:r>
          </a:p>
          <a:p>
            <a:pPr marL="800100" lvl="1" indent="-342900">
              <a:buFont typeface="Courier New" panose="02070309020205020404" pitchFamily="49" charset="0"/>
              <a:buChar char="o"/>
            </a:pPr>
            <a:r>
              <a:rPr lang="en-GB" sz="2000" dirty="0"/>
              <a:t>M</a:t>
            </a:r>
            <a:r>
              <a:rPr lang="en-GB" sz="2000" dirty="0" smtClean="0"/>
              <a:t>aintain </a:t>
            </a:r>
            <a:r>
              <a:rPr lang="en-GB" sz="2000" dirty="0"/>
              <a:t>a public database of apprenticeship standards and publish information illustrating potential </a:t>
            </a:r>
            <a:r>
              <a:rPr lang="en-GB" sz="2000" dirty="0" smtClean="0"/>
              <a:t>gaps</a:t>
            </a:r>
            <a:endParaRPr lang="en-GB" sz="2000" dirty="0">
              <a:solidFill>
                <a:prstClr val="black"/>
              </a:solidFill>
            </a:endParaRPr>
          </a:p>
          <a:p>
            <a:pPr marL="800100" lvl="1" indent="-342900">
              <a:buFont typeface="Courier New" panose="02070309020205020404" pitchFamily="49" charset="0"/>
              <a:buChar char="o"/>
            </a:pPr>
            <a:r>
              <a:rPr lang="en-GB" sz="2000" dirty="0" smtClean="0">
                <a:solidFill>
                  <a:prstClr val="black"/>
                </a:solidFill>
              </a:rPr>
              <a:t>Advise </a:t>
            </a:r>
            <a:r>
              <a:rPr lang="en-GB" sz="2000" dirty="0">
                <a:solidFill>
                  <a:prstClr val="black"/>
                </a:solidFill>
              </a:rPr>
              <a:t>on </a:t>
            </a:r>
            <a:r>
              <a:rPr lang="en-GB" sz="2000" dirty="0" smtClean="0"/>
              <a:t>the </a:t>
            </a:r>
            <a:r>
              <a:rPr lang="en-GB" sz="2000" dirty="0"/>
              <a:t>maximum rate of Government funding </a:t>
            </a:r>
            <a:r>
              <a:rPr lang="en-GB" sz="2000" dirty="0" smtClean="0"/>
              <a:t>that </a:t>
            </a:r>
            <a:r>
              <a:rPr lang="en-GB" sz="2000" dirty="0"/>
              <a:t>should be assigned to </a:t>
            </a:r>
            <a:r>
              <a:rPr lang="en-GB" sz="2000" dirty="0" smtClean="0"/>
              <a:t>each standard </a:t>
            </a:r>
            <a:endParaRPr lang="en-GB" sz="2000" dirty="0">
              <a:solidFill>
                <a:prstClr val="black"/>
              </a:solidFill>
            </a:endParaRPr>
          </a:p>
        </p:txBody>
      </p:sp>
      <p:sp>
        <p:nvSpPr>
          <p:cNvPr id="6" name="Rectangle 5"/>
          <p:cNvSpPr/>
          <p:nvPr/>
        </p:nvSpPr>
        <p:spPr>
          <a:xfrm>
            <a:off x="1999057" y="2708920"/>
            <a:ext cx="5472608" cy="400110"/>
          </a:xfrm>
          <a:prstGeom prst="rect">
            <a:avLst/>
          </a:prstGeom>
        </p:spPr>
        <p:txBody>
          <a:bodyPr wrap="square">
            <a:spAutoFit/>
          </a:bodyPr>
          <a:lstStyle/>
          <a:p>
            <a:endParaRPr lang="en-GB" sz="2000" i="1" dirty="0">
              <a:solidFill>
                <a:prstClr val="black"/>
              </a:solidFill>
            </a:endParaRPr>
          </a:p>
        </p:txBody>
      </p:sp>
      <p:sp>
        <p:nvSpPr>
          <p:cNvPr id="10" name="TextBox 9"/>
          <p:cNvSpPr txBox="1"/>
          <p:nvPr/>
        </p:nvSpPr>
        <p:spPr>
          <a:xfrm>
            <a:off x="305272" y="3597285"/>
            <a:ext cx="8640960" cy="400110"/>
          </a:xfrm>
          <a:prstGeom prst="rect">
            <a:avLst/>
          </a:prstGeom>
          <a:noFill/>
        </p:spPr>
        <p:txBody>
          <a:bodyPr wrap="square" rtlCol="0">
            <a:spAutoFit/>
          </a:bodyPr>
          <a:lstStyle/>
          <a:p>
            <a:pPr marL="285750" indent="-285750">
              <a:buFont typeface="Arial" panose="020B0604020202020204" pitchFamily="34" charset="0"/>
              <a:buChar char="•"/>
            </a:pPr>
            <a:endParaRPr lang="en-GB" sz="2000" dirty="0">
              <a:solidFill>
                <a:prstClr val="black"/>
              </a:solidFill>
            </a:endParaRPr>
          </a:p>
        </p:txBody>
      </p:sp>
      <p:sp>
        <p:nvSpPr>
          <p:cNvPr id="2" name="Slide Number Placeholder 1"/>
          <p:cNvSpPr>
            <a:spLocks noGrp="1"/>
          </p:cNvSpPr>
          <p:nvPr>
            <p:ph type="sldNum" sz="quarter" idx="12"/>
          </p:nvPr>
        </p:nvSpPr>
        <p:spPr/>
        <p:txBody>
          <a:bodyPr/>
          <a:lstStyle/>
          <a:p>
            <a:fld id="{148B6853-4C35-4469-A4A9-845EAD63436B}" type="slidenum">
              <a:rPr lang="en-GB" smtClean="0"/>
              <a:t>33</a:t>
            </a:fld>
            <a:endParaRPr lang="en-GB"/>
          </a:p>
        </p:txBody>
      </p:sp>
    </p:spTree>
    <p:extLst>
      <p:ext uri="{BB962C8B-B14F-4D97-AF65-F5344CB8AC3E}">
        <p14:creationId xmlns:p14="http://schemas.microsoft.com/office/powerpoint/2010/main" val="12670310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4029052" cy="523220"/>
          </a:xfrm>
          <a:prstGeom prst="rect">
            <a:avLst/>
          </a:prstGeom>
          <a:noFill/>
        </p:spPr>
        <p:txBody>
          <a:bodyPr wrap="none" rtlCol="0">
            <a:spAutoFit/>
          </a:bodyPr>
          <a:lstStyle/>
          <a:p>
            <a:r>
              <a:rPr lang="en-GB" sz="2800" b="1" dirty="0" smtClean="0">
                <a:solidFill>
                  <a:prstClr val="white"/>
                </a:solidFill>
              </a:rPr>
              <a:t>Devolved Administrations</a:t>
            </a:r>
            <a:endParaRPr lang="en-GB" sz="2800" b="1" dirty="0">
              <a:solidFill>
                <a:prstClr val="white"/>
              </a:solidFill>
            </a:endParaRPr>
          </a:p>
        </p:txBody>
      </p:sp>
      <p:sp>
        <p:nvSpPr>
          <p:cNvPr id="5" name="TextBox 4"/>
          <p:cNvSpPr txBox="1"/>
          <p:nvPr/>
        </p:nvSpPr>
        <p:spPr>
          <a:xfrm>
            <a:off x="107504" y="831850"/>
            <a:ext cx="9036496" cy="5324535"/>
          </a:xfrm>
          <a:prstGeom prst="rect">
            <a:avLst/>
          </a:prstGeom>
          <a:noFill/>
        </p:spPr>
        <p:txBody>
          <a:bodyPr wrap="square" rtlCol="0">
            <a:spAutoFit/>
          </a:bodyPr>
          <a:lstStyle/>
          <a:p>
            <a:pPr marL="285750" indent="-285750">
              <a:buFont typeface="Arial" panose="020B0604020202020204" pitchFamily="34" charset="0"/>
              <a:buChar char="•"/>
            </a:pPr>
            <a:endParaRPr lang="en-GB" sz="2000" b="1" dirty="0" smtClean="0">
              <a:solidFill>
                <a:prstClr val="black"/>
              </a:solidFill>
              <a:latin typeface="+mj-lt"/>
            </a:endParaRPr>
          </a:p>
          <a:p>
            <a:r>
              <a:rPr lang="en-GB" sz="2000" dirty="0" smtClean="0"/>
              <a:t>If you’re an employer with operations in Scotland, Wales or Northern Ireland, you may also want to contact their apprenticeship authority</a:t>
            </a:r>
            <a:endParaRPr lang="en-GB" sz="2000" dirty="0" smtClean="0">
              <a:cs typeface="Arial" charset="0"/>
            </a:endParaRPr>
          </a:p>
          <a:p>
            <a:endParaRPr lang="en-GB" sz="2000" dirty="0" smtClean="0">
              <a:cs typeface="Arial" charset="0"/>
            </a:endParaRPr>
          </a:p>
          <a:p>
            <a:r>
              <a:rPr lang="en-GB" sz="2000" dirty="0" smtClean="0">
                <a:cs typeface="Arial" charset="0"/>
              </a:rPr>
              <a:t>Scotland</a:t>
            </a:r>
          </a:p>
          <a:p>
            <a:r>
              <a:rPr lang="en-GB" sz="2000" dirty="0" smtClean="0">
                <a:cs typeface="Arial" charset="0"/>
                <a:hlinkClick r:id="rId4"/>
              </a:rPr>
              <a:t>https://www.apprenticeships.scot/</a:t>
            </a:r>
            <a:endParaRPr lang="en-GB" sz="2000" dirty="0" smtClean="0">
              <a:cs typeface="Arial" charset="0"/>
            </a:endParaRPr>
          </a:p>
          <a:p>
            <a:endParaRPr lang="en-GB" sz="2000" dirty="0" smtClean="0">
              <a:cs typeface="Arial" charset="0"/>
            </a:endParaRPr>
          </a:p>
          <a:p>
            <a:r>
              <a:rPr lang="en-GB" sz="2000" dirty="0" smtClean="0">
                <a:cs typeface="Arial" charset="0"/>
              </a:rPr>
              <a:t>Wales</a:t>
            </a:r>
          </a:p>
          <a:p>
            <a:r>
              <a:rPr lang="en-GB" sz="2000" dirty="0" smtClean="0">
                <a:cs typeface="Arial" charset="0"/>
                <a:hlinkClick r:id="rId5"/>
              </a:rPr>
              <a:t>https://businesswales.gov.wales/skillsgateway/apprenticeships</a:t>
            </a:r>
            <a:endParaRPr lang="en-GB" sz="2000" dirty="0" smtClean="0">
              <a:cs typeface="Arial" charset="0"/>
            </a:endParaRPr>
          </a:p>
          <a:p>
            <a:endParaRPr lang="en-GB" sz="2000" dirty="0">
              <a:cs typeface="Arial" charset="0"/>
            </a:endParaRPr>
          </a:p>
          <a:p>
            <a:r>
              <a:rPr lang="en-GB" sz="2000" dirty="0" smtClean="0">
                <a:cs typeface="Arial" charset="0"/>
              </a:rPr>
              <a:t>Northern Ireland</a:t>
            </a:r>
          </a:p>
          <a:p>
            <a:endParaRPr lang="en-GB" sz="2000" dirty="0">
              <a:cs typeface="Arial" charset="0"/>
            </a:endParaRPr>
          </a:p>
          <a:p>
            <a:r>
              <a:rPr lang="en-GB" sz="2000" dirty="0" smtClean="0">
                <a:cs typeface="Arial" charset="0"/>
                <a:hlinkClick r:id="rId6"/>
              </a:rPr>
              <a:t>https://www.nidirect.gov.uk/campaigns/apprenticeships</a:t>
            </a:r>
            <a:endParaRPr lang="en-GB" sz="2000" dirty="0" smtClean="0">
              <a:cs typeface="Arial" charset="0"/>
            </a:endParaRPr>
          </a:p>
          <a:p>
            <a:endParaRPr lang="en-GB" sz="2000" dirty="0" smtClean="0">
              <a:cs typeface="Arial" charset="0"/>
            </a:endParaRPr>
          </a:p>
          <a:p>
            <a:endParaRPr lang="en-GB" sz="2000" dirty="0">
              <a:cs typeface="Arial" charset="0"/>
            </a:endParaRPr>
          </a:p>
          <a:p>
            <a:endParaRPr lang="en-GB" sz="2000" dirty="0" smtClean="0"/>
          </a:p>
          <a:p>
            <a:pPr marL="550863"/>
            <a:endParaRPr lang="en-GB" sz="2000" dirty="0"/>
          </a:p>
        </p:txBody>
      </p:sp>
      <p:sp>
        <p:nvSpPr>
          <p:cNvPr id="6" name="Rectangle 5"/>
          <p:cNvSpPr/>
          <p:nvPr/>
        </p:nvSpPr>
        <p:spPr>
          <a:xfrm>
            <a:off x="1999057" y="2708920"/>
            <a:ext cx="5472608" cy="400110"/>
          </a:xfrm>
          <a:prstGeom prst="rect">
            <a:avLst/>
          </a:prstGeom>
        </p:spPr>
        <p:txBody>
          <a:bodyPr wrap="square">
            <a:spAutoFit/>
          </a:bodyPr>
          <a:lstStyle/>
          <a:p>
            <a:endParaRPr lang="en-GB" sz="2000" i="1" dirty="0">
              <a:solidFill>
                <a:prstClr val="black"/>
              </a:solidFill>
            </a:endParaRPr>
          </a:p>
        </p:txBody>
      </p:sp>
      <p:sp>
        <p:nvSpPr>
          <p:cNvPr id="10" name="TextBox 9"/>
          <p:cNvSpPr txBox="1"/>
          <p:nvPr/>
        </p:nvSpPr>
        <p:spPr>
          <a:xfrm>
            <a:off x="305272" y="3597285"/>
            <a:ext cx="8640960" cy="400110"/>
          </a:xfrm>
          <a:prstGeom prst="rect">
            <a:avLst/>
          </a:prstGeom>
          <a:noFill/>
        </p:spPr>
        <p:txBody>
          <a:bodyPr wrap="square" rtlCol="0">
            <a:spAutoFit/>
          </a:bodyPr>
          <a:lstStyle/>
          <a:p>
            <a:pPr marL="285750" indent="-285750">
              <a:buFont typeface="Arial" panose="020B0604020202020204" pitchFamily="34" charset="0"/>
              <a:buChar char="•"/>
            </a:pPr>
            <a:endParaRPr lang="en-GB" sz="2000" dirty="0">
              <a:solidFill>
                <a:prstClr val="black"/>
              </a:solidFill>
            </a:endParaRPr>
          </a:p>
        </p:txBody>
      </p:sp>
      <p:sp>
        <p:nvSpPr>
          <p:cNvPr id="2" name="Slide Number Placeholder 1"/>
          <p:cNvSpPr>
            <a:spLocks noGrp="1"/>
          </p:cNvSpPr>
          <p:nvPr>
            <p:ph type="sldNum" sz="quarter" idx="12"/>
          </p:nvPr>
        </p:nvSpPr>
        <p:spPr/>
        <p:txBody>
          <a:bodyPr/>
          <a:lstStyle/>
          <a:p>
            <a:fld id="{148B6853-4C35-4469-A4A9-845EAD63436B}" type="slidenum">
              <a:rPr lang="en-GB" smtClean="0"/>
              <a:t>34</a:t>
            </a:fld>
            <a:endParaRPr lang="en-GB"/>
          </a:p>
        </p:txBody>
      </p:sp>
    </p:spTree>
    <p:extLst>
      <p:ext uri="{BB962C8B-B14F-4D97-AF65-F5344CB8AC3E}">
        <p14:creationId xmlns:p14="http://schemas.microsoft.com/office/powerpoint/2010/main" val="2013212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7117398" cy="523220"/>
          </a:xfrm>
          <a:prstGeom prst="rect">
            <a:avLst/>
          </a:prstGeom>
          <a:noFill/>
        </p:spPr>
        <p:txBody>
          <a:bodyPr wrap="none" rtlCol="0">
            <a:spAutoFit/>
          </a:bodyPr>
          <a:lstStyle/>
          <a:p>
            <a:r>
              <a:rPr lang="en-GB" sz="2800" b="1" dirty="0" smtClean="0">
                <a:solidFill>
                  <a:schemeClr val="bg1"/>
                </a:solidFill>
              </a:rPr>
              <a:t>But the programme could be bigger and better</a:t>
            </a:r>
            <a:endParaRPr lang="en-GB" sz="2800" b="1" dirty="0">
              <a:solidFill>
                <a:schemeClr val="bg1"/>
              </a:solidFill>
            </a:endParaRPr>
          </a:p>
        </p:txBody>
      </p:sp>
      <p:sp>
        <p:nvSpPr>
          <p:cNvPr id="5" name="TextBox 4"/>
          <p:cNvSpPr txBox="1"/>
          <p:nvPr/>
        </p:nvSpPr>
        <p:spPr>
          <a:xfrm>
            <a:off x="251521" y="965041"/>
            <a:ext cx="3528391" cy="1754326"/>
          </a:xfrm>
          <a:prstGeom prst="rect">
            <a:avLst/>
          </a:prstGeom>
          <a:solidFill>
            <a:schemeClr val="bg1">
              <a:lumMod val="95000"/>
            </a:schemeClr>
          </a:solidFill>
        </p:spPr>
        <p:txBody>
          <a:bodyPr wrap="square" rtlCol="0">
            <a:spAutoFit/>
          </a:bodyPr>
          <a:lstStyle/>
          <a:p>
            <a:pPr>
              <a:spcAft>
                <a:spcPts val="600"/>
              </a:spcAft>
            </a:pPr>
            <a:r>
              <a:rPr lang="en-GB" dirty="0" smtClean="0"/>
              <a:t>Individual apprenticeships provide good returns, but there is an </a:t>
            </a:r>
            <a:r>
              <a:rPr lang="en-GB" b="1" dirty="0" smtClean="0"/>
              <a:t>insufficient number of apprenticeship opportunities </a:t>
            </a:r>
            <a:r>
              <a:rPr lang="en-GB" dirty="0" smtClean="0"/>
              <a:t>to meet demand from individuals, and </a:t>
            </a:r>
            <a:r>
              <a:rPr lang="en-GB" b="1" dirty="0" smtClean="0"/>
              <a:t>skills gaps remain in the economy</a:t>
            </a:r>
            <a:r>
              <a:rPr lang="en-GB" dirty="0" smtClean="0"/>
              <a:t>.   </a:t>
            </a:r>
            <a:endParaRPr lang="en-GB" sz="900" dirty="0"/>
          </a:p>
        </p:txBody>
      </p:sp>
      <p:sp>
        <p:nvSpPr>
          <p:cNvPr id="2" name="Slide Number Placeholder 1"/>
          <p:cNvSpPr>
            <a:spLocks noGrp="1"/>
          </p:cNvSpPr>
          <p:nvPr>
            <p:ph type="sldNum" sz="quarter" idx="12"/>
          </p:nvPr>
        </p:nvSpPr>
        <p:spPr/>
        <p:txBody>
          <a:bodyPr/>
          <a:lstStyle/>
          <a:p>
            <a:fld id="{148B6853-4C35-4469-A4A9-845EAD63436B}" type="slidenum">
              <a:rPr lang="en-GB" smtClean="0"/>
              <a:t>4</a:t>
            </a:fld>
            <a:endParaRPr lang="en-GB"/>
          </a:p>
        </p:txBody>
      </p:sp>
      <p:sp>
        <p:nvSpPr>
          <p:cNvPr id="3" name="Rectangle 2"/>
          <p:cNvSpPr/>
          <p:nvPr/>
        </p:nvSpPr>
        <p:spPr>
          <a:xfrm>
            <a:off x="3851920" y="980728"/>
            <a:ext cx="5183113" cy="1754326"/>
          </a:xfrm>
          <a:prstGeom prst="rect">
            <a:avLst/>
          </a:prstGeom>
          <a:solidFill>
            <a:schemeClr val="bg1">
              <a:lumMod val="85000"/>
            </a:schemeClr>
          </a:solidFill>
        </p:spPr>
        <p:txBody>
          <a:bodyPr wrap="square">
            <a:spAutoFit/>
          </a:bodyPr>
          <a:lstStyle/>
          <a:p>
            <a:pPr>
              <a:spcAft>
                <a:spcPts val="600"/>
              </a:spcAft>
            </a:pPr>
            <a:r>
              <a:rPr lang="en-GB" dirty="0"/>
              <a:t>Whilst the vast majority of apprenticeships provide high quality training, feedback from employers shows that this is not always the case. We need to continue to </a:t>
            </a:r>
            <a:r>
              <a:rPr lang="en-GB" b="1" dirty="0"/>
              <a:t>drive up the quality of apprenticeship training </a:t>
            </a:r>
            <a:r>
              <a:rPr lang="en-GB" dirty="0"/>
              <a:t>and ensure that anyone completing an apprenticeship is fully competent in their occupation.</a:t>
            </a:r>
          </a:p>
        </p:txBody>
      </p:sp>
      <p:sp>
        <p:nvSpPr>
          <p:cNvPr id="6" name="Rectangle 5"/>
          <p:cNvSpPr/>
          <p:nvPr/>
        </p:nvSpPr>
        <p:spPr>
          <a:xfrm>
            <a:off x="251521" y="2852936"/>
            <a:ext cx="8783512" cy="2554545"/>
          </a:xfrm>
          <a:prstGeom prst="rect">
            <a:avLst/>
          </a:prstGeom>
          <a:ln w="6350">
            <a:solidFill>
              <a:schemeClr val="tx1"/>
            </a:solidFill>
          </a:ln>
        </p:spPr>
        <p:txBody>
          <a:bodyPr wrap="square">
            <a:spAutoFit/>
          </a:bodyPr>
          <a:lstStyle/>
          <a:p>
            <a:r>
              <a:rPr lang="en-GB" sz="1600" dirty="0" smtClean="0"/>
              <a:t>Ambitious Government reforms:</a:t>
            </a:r>
          </a:p>
          <a:p>
            <a:endParaRPr lang="en-GB" sz="1600" dirty="0" smtClean="0"/>
          </a:p>
          <a:p>
            <a:pPr marL="285750" indent="-285750">
              <a:buFont typeface="Arial" panose="020B0604020202020204" pitchFamily="34" charset="0"/>
              <a:buChar char="•"/>
            </a:pPr>
            <a:r>
              <a:rPr lang="en-GB" sz="1600" dirty="0" smtClean="0"/>
              <a:t>Employers </a:t>
            </a:r>
            <a:r>
              <a:rPr lang="en-GB" sz="1600" dirty="0"/>
              <a:t>at the heart of designing new Apprenticeships Standards </a:t>
            </a:r>
            <a:r>
              <a:rPr lang="en-GB" sz="1600" dirty="0" smtClean="0"/>
              <a:t>to replace apprenticeship frameworks by 2020.</a:t>
            </a:r>
          </a:p>
          <a:p>
            <a:pPr marL="285750" indent="-285750">
              <a:buFont typeface="Arial" panose="020B0604020202020204" pitchFamily="34" charset="0"/>
              <a:buChar char="•"/>
            </a:pPr>
            <a:r>
              <a:rPr lang="en-GB" sz="1600" dirty="0" smtClean="0"/>
              <a:t>New </a:t>
            </a:r>
            <a:r>
              <a:rPr lang="en-GB" sz="1600" dirty="0"/>
              <a:t>Institute for Apprenticeships led by employers to </a:t>
            </a:r>
            <a:r>
              <a:rPr lang="en-GB" sz="1600" dirty="0" smtClean="0"/>
              <a:t>oversee standards and ensure quality and rigour</a:t>
            </a:r>
            <a:endParaRPr lang="en-GB" sz="1600" dirty="0"/>
          </a:p>
          <a:p>
            <a:pPr marL="285750" indent="-285750">
              <a:buFont typeface="Arial" panose="020B0604020202020204" pitchFamily="34" charset="0"/>
              <a:buChar char="•"/>
            </a:pPr>
            <a:r>
              <a:rPr lang="en-GB" sz="1600" dirty="0" smtClean="0"/>
              <a:t>Apprenticeships </a:t>
            </a:r>
            <a:r>
              <a:rPr lang="en-GB" sz="1600" dirty="0"/>
              <a:t>given equal legal protection to degrees</a:t>
            </a:r>
          </a:p>
          <a:p>
            <a:pPr marL="285750" indent="-285750">
              <a:buFont typeface="Arial" panose="020B0604020202020204" pitchFamily="34" charset="0"/>
              <a:buChar char="•"/>
            </a:pPr>
            <a:r>
              <a:rPr lang="en-GB" sz="1600" dirty="0" smtClean="0"/>
              <a:t>Apprenticeship target </a:t>
            </a:r>
            <a:r>
              <a:rPr lang="en-GB" sz="1600" dirty="0"/>
              <a:t>for public sector bodies – </a:t>
            </a:r>
            <a:r>
              <a:rPr lang="en-GB" sz="1600" dirty="0" smtClean="0"/>
              <a:t>duty for 2.3</a:t>
            </a:r>
            <a:r>
              <a:rPr lang="en-GB" sz="1600" dirty="0"/>
              <a:t>% of </a:t>
            </a:r>
            <a:r>
              <a:rPr lang="en-GB" sz="1600" dirty="0" smtClean="0"/>
              <a:t>workforce to be  apprentices will grow opportunities </a:t>
            </a:r>
          </a:p>
          <a:p>
            <a:pPr marL="285750" indent="-285750">
              <a:buFont typeface="Arial" panose="020B0604020202020204" pitchFamily="34" charset="0"/>
              <a:buChar char="•"/>
            </a:pPr>
            <a:r>
              <a:rPr lang="en-GB" sz="1600" dirty="0" smtClean="0"/>
              <a:t>Secondary </a:t>
            </a:r>
            <a:r>
              <a:rPr lang="en-GB" sz="1600" dirty="0"/>
              <a:t>Class 1 NICs abolished for apprentices under the age of 25 since April </a:t>
            </a:r>
            <a:r>
              <a:rPr lang="en-GB" sz="1600" dirty="0" smtClean="0"/>
              <a:t>2016</a:t>
            </a:r>
            <a:endParaRPr lang="en-GB" sz="1600" dirty="0"/>
          </a:p>
        </p:txBody>
      </p:sp>
      <p:sp>
        <p:nvSpPr>
          <p:cNvPr id="7" name="Rectangle 6"/>
          <p:cNvSpPr/>
          <p:nvPr/>
        </p:nvSpPr>
        <p:spPr>
          <a:xfrm>
            <a:off x="251521" y="5661248"/>
            <a:ext cx="8766720" cy="923330"/>
          </a:xfrm>
          <a:prstGeom prst="rect">
            <a:avLst/>
          </a:prstGeom>
          <a:solidFill>
            <a:srgbClr val="001236"/>
          </a:solidFill>
        </p:spPr>
        <p:txBody>
          <a:bodyPr wrap="square">
            <a:spAutoFit/>
          </a:bodyPr>
          <a:lstStyle/>
          <a:p>
            <a:r>
              <a:rPr lang="en-GB" b="1" dirty="0">
                <a:solidFill>
                  <a:schemeClr val="bg1"/>
                </a:solidFill>
              </a:rPr>
              <a:t>All underpinned by changes to how apprenticeships are paid for.  </a:t>
            </a:r>
            <a:r>
              <a:rPr lang="en-GB" dirty="0">
                <a:solidFill>
                  <a:schemeClr val="bg1"/>
                </a:solidFill>
              </a:rPr>
              <a:t>New apprenticeship levy paid by 2% of employers will fund expansion.  </a:t>
            </a:r>
            <a:r>
              <a:rPr lang="en-GB" b="1" dirty="0">
                <a:solidFill>
                  <a:schemeClr val="bg1"/>
                </a:solidFill>
              </a:rPr>
              <a:t>Digital Apprenticeship Service </a:t>
            </a:r>
            <a:r>
              <a:rPr lang="en-GB" dirty="0">
                <a:solidFill>
                  <a:schemeClr val="bg1"/>
                </a:solidFill>
              </a:rPr>
              <a:t>will enable employers to </a:t>
            </a:r>
            <a:r>
              <a:rPr lang="en-GB" dirty="0" smtClean="0">
                <a:solidFill>
                  <a:schemeClr val="bg1"/>
                </a:solidFill>
              </a:rPr>
              <a:t>directly manage </a:t>
            </a:r>
            <a:r>
              <a:rPr lang="en-GB" dirty="0">
                <a:solidFill>
                  <a:schemeClr val="bg1"/>
                </a:solidFill>
              </a:rPr>
              <a:t>their apprenticeship programmes and purchase training.</a:t>
            </a:r>
          </a:p>
        </p:txBody>
      </p:sp>
    </p:spTree>
    <p:extLst>
      <p:ext uri="{BB962C8B-B14F-4D97-AF65-F5344CB8AC3E}">
        <p14:creationId xmlns:p14="http://schemas.microsoft.com/office/powerpoint/2010/main" val="601777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2482474" cy="523220"/>
          </a:xfrm>
          <a:prstGeom prst="rect">
            <a:avLst/>
          </a:prstGeom>
          <a:noFill/>
        </p:spPr>
        <p:txBody>
          <a:bodyPr wrap="none" rtlCol="0">
            <a:spAutoFit/>
          </a:bodyPr>
          <a:lstStyle/>
          <a:p>
            <a:r>
              <a:rPr lang="en-GB" sz="2800" b="1" dirty="0" smtClean="0">
                <a:solidFill>
                  <a:schemeClr val="bg1"/>
                </a:solidFill>
              </a:rPr>
              <a:t>Funding reform</a:t>
            </a:r>
            <a:endParaRPr lang="en-GB" sz="2800" b="1" dirty="0">
              <a:solidFill>
                <a:schemeClr val="bg1"/>
              </a:solidFill>
            </a:endParaRPr>
          </a:p>
        </p:txBody>
      </p:sp>
      <p:sp>
        <p:nvSpPr>
          <p:cNvPr id="8" name="TextBox 7"/>
          <p:cNvSpPr txBox="1"/>
          <p:nvPr/>
        </p:nvSpPr>
        <p:spPr>
          <a:xfrm>
            <a:off x="251520" y="1988840"/>
            <a:ext cx="8640960" cy="3539430"/>
          </a:xfrm>
          <a:prstGeom prst="rect">
            <a:avLst/>
          </a:prstGeom>
          <a:noFill/>
        </p:spPr>
        <p:txBody>
          <a:bodyPr wrap="square" rtlCol="0">
            <a:spAutoFit/>
          </a:bodyPr>
          <a:lstStyle/>
          <a:p>
            <a:pPr algn="ctr"/>
            <a:r>
              <a:rPr lang="en-GB" sz="3600" dirty="0" smtClean="0"/>
              <a:t>Lots of information about the new funding system has already been confirmed</a:t>
            </a:r>
          </a:p>
          <a:p>
            <a:pPr algn="ctr"/>
            <a:endParaRPr lang="en-GB" sz="3600" dirty="0"/>
          </a:p>
          <a:p>
            <a:pPr algn="ctr"/>
            <a:r>
              <a:rPr lang="en-GB" sz="3600" dirty="0" smtClean="0"/>
              <a:t>Here’s a recap…</a:t>
            </a:r>
            <a:endParaRPr lang="en-GB" sz="3600" dirty="0"/>
          </a:p>
          <a:p>
            <a:pPr algn="ctr"/>
            <a:endParaRPr lang="en-GB" sz="4000" dirty="0"/>
          </a:p>
          <a:p>
            <a:pPr marL="457200" indent="-457200" algn="ctr">
              <a:buFont typeface="Arial" panose="020B0604020202020204" pitchFamily="34" charset="0"/>
              <a:buChar char="•"/>
            </a:pPr>
            <a:endParaRPr lang="en-GB" sz="4000" dirty="0"/>
          </a:p>
        </p:txBody>
      </p:sp>
      <p:sp>
        <p:nvSpPr>
          <p:cNvPr id="2" name="Slide Number Placeholder 1"/>
          <p:cNvSpPr>
            <a:spLocks noGrp="1"/>
          </p:cNvSpPr>
          <p:nvPr>
            <p:ph type="sldNum" sz="quarter" idx="12"/>
          </p:nvPr>
        </p:nvSpPr>
        <p:spPr/>
        <p:txBody>
          <a:bodyPr/>
          <a:lstStyle/>
          <a:p>
            <a:fld id="{148B6853-4C35-4469-A4A9-845EAD63436B}" type="slidenum">
              <a:rPr lang="en-GB" smtClean="0"/>
              <a:t>5</a:t>
            </a:fld>
            <a:endParaRPr lang="en-GB"/>
          </a:p>
        </p:txBody>
      </p:sp>
    </p:spTree>
    <p:extLst>
      <p:ext uri="{BB962C8B-B14F-4D97-AF65-F5344CB8AC3E}">
        <p14:creationId xmlns:p14="http://schemas.microsoft.com/office/powerpoint/2010/main" val="1844766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7581563" cy="523220"/>
          </a:xfrm>
          <a:prstGeom prst="rect">
            <a:avLst/>
          </a:prstGeom>
          <a:noFill/>
        </p:spPr>
        <p:txBody>
          <a:bodyPr wrap="none" rtlCol="0">
            <a:spAutoFit/>
          </a:bodyPr>
          <a:lstStyle/>
          <a:p>
            <a:r>
              <a:rPr lang="en-GB" sz="2800" b="1" dirty="0" smtClean="0">
                <a:solidFill>
                  <a:schemeClr val="bg1"/>
                </a:solidFill>
              </a:rPr>
              <a:t>What is the apprenticeship levy and who pays it?</a:t>
            </a:r>
            <a:endParaRPr lang="en-GB" sz="2800" b="1" dirty="0">
              <a:solidFill>
                <a:schemeClr val="bg1"/>
              </a:solidFill>
            </a:endParaRPr>
          </a:p>
        </p:txBody>
      </p:sp>
      <p:sp>
        <p:nvSpPr>
          <p:cNvPr id="8" name="TextBox 7"/>
          <p:cNvSpPr txBox="1"/>
          <p:nvPr/>
        </p:nvSpPr>
        <p:spPr>
          <a:xfrm>
            <a:off x="251520" y="936585"/>
            <a:ext cx="8640960" cy="5816977"/>
          </a:xfrm>
          <a:prstGeom prst="rect">
            <a:avLst/>
          </a:prstGeom>
          <a:noFill/>
        </p:spPr>
        <p:txBody>
          <a:bodyPr wrap="square" rtlCol="0">
            <a:spAutoFit/>
          </a:bodyPr>
          <a:lstStyle/>
          <a:p>
            <a:pPr marL="457200" indent="-457200">
              <a:buFont typeface="Arial" panose="020B0604020202020204" pitchFamily="34" charset="0"/>
              <a:buChar char="•"/>
            </a:pPr>
            <a:r>
              <a:rPr lang="en-GB" sz="1600" dirty="0" smtClean="0"/>
              <a:t>Levy </a:t>
            </a:r>
            <a:r>
              <a:rPr lang="en-GB" sz="1600" dirty="0"/>
              <a:t>on UK employers </a:t>
            </a:r>
            <a:r>
              <a:rPr lang="en-GB" sz="1600" dirty="0" smtClean="0"/>
              <a:t>will fund growth in the apprenticeship programme.  In parallel, employers will be given </a:t>
            </a:r>
            <a:r>
              <a:rPr lang="en-GB" sz="1600" b="1" dirty="0" smtClean="0"/>
              <a:t>more influence over how apprenticeships are designed and paid for</a:t>
            </a:r>
            <a:r>
              <a:rPr lang="en-GB" sz="1600" dirty="0" smtClean="0"/>
              <a:t>, </a:t>
            </a:r>
            <a:r>
              <a:rPr lang="en-GB" sz="1600" dirty="0"/>
              <a:t>so that they focus on the skills, knowledge and behaviours that are required of the workforce of the </a:t>
            </a:r>
            <a:r>
              <a:rPr lang="en-GB" sz="1600" dirty="0" smtClean="0"/>
              <a:t>future.</a:t>
            </a:r>
          </a:p>
          <a:p>
            <a:pPr marL="457200" indent="-457200">
              <a:buFont typeface="Arial" panose="020B0604020202020204" pitchFamily="34" charset="0"/>
              <a:buChar char="•"/>
            </a:pPr>
            <a:endParaRPr lang="en-GB" sz="1600" dirty="0" smtClean="0"/>
          </a:p>
          <a:p>
            <a:pPr marL="457200" lvl="0" indent="-457200">
              <a:buFont typeface="Arial" panose="020B0604020202020204" pitchFamily="34" charset="0"/>
              <a:buChar char="•"/>
            </a:pPr>
            <a:r>
              <a:rPr lang="en-GB" sz="1600" dirty="0" smtClean="0"/>
              <a:t>Growth in apprenticeships will open </a:t>
            </a:r>
            <a:r>
              <a:rPr lang="en-GB" sz="1600" dirty="0"/>
              <a:t>up opportunities to individuals from all backgrounds </a:t>
            </a:r>
            <a:r>
              <a:rPr lang="en-GB" sz="1600" dirty="0" smtClean="0"/>
              <a:t>and all </a:t>
            </a:r>
            <a:r>
              <a:rPr lang="en-GB" sz="1600" dirty="0"/>
              <a:t>parts of the </a:t>
            </a:r>
            <a:r>
              <a:rPr lang="en-GB" sz="1600" dirty="0" smtClean="0"/>
              <a:t>country, giving more people the </a:t>
            </a:r>
            <a:r>
              <a:rPr lang="en-GB" sz="1600" dirty="0"/>
              <a:t>chance to pursue a successful career.</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smtClean="0"/>
              <a:t>The </a:t>
            </a:r>
            <a:r>
              <a:rPr lang="en-GB" sz="1600" dirty="0"/>
              <a:t>levy will </a:t>
            </a:r>
            <a:r>
              <a:rPr lang="en-GB" sz="1600" dirty="0" smtClean="0"/>
              <a:t>come into effect on </a:t>
            </a:r>
            <a:r>
              <a:rPr lang="en-GB" sz="1600" b="1" dirty="0" smtClean="0"/>
              <a:t>6 April 2017</a:t>
            </a:r>
            <a:r>
              <a:rPr lang="en-GB" sz="1600" dirty="0" smtClean="0"/>
              <a:t>, at a rate of </a:t>
            </a:r>
            <a:r>
              <a:rPr lang="en-GB" sz="1600" b="1" dirty="0" smtClean="0"/>
              <a:t>0.5</a:t>
            </a:r>
            <a:r>
              <a:rPr lang="en-GB" sz="1600" b="1" dirty="0"/>
              <a:t>%</a:t>
            </a:r>
            <a:r>
              <a:rPr lang="en-GB" sz="1600" dirty="0"/>
              <a:t> </a:t>
            </a:r>
            <a:r>
              <a:rPr lang="en-GB" sz="1600" b="1" dirty="0"/>
              <a:t>of </a:t>
            </a:r>
            <a:r>
              <a:rPr lang="en-GB" sz="1600" b="1" dirty="0" smtClean="0"/>
              <a:t>pay bill</a:t>
            </a:r>
            <a:r>
              <a:rPr lang="en-GB" sz="1600" dirty="0" smtClean="0"/>
              <a:t>, paid through PAYE.  It applies to all employers in </a:t>
            </a:r>
            <a:r>
              <a:rPr lang="en-GB" sz="1600" u="sng" dirty="0" smtClean="0"/>
              <a:t>all sectors</a:t>
            </a:r>
            <a:r>
              <a:rPr lang="en-GB" sz="1600" dirty="0" smtClean="0"/>
              <a:t>.</a:t>
            </a:r>
            <a:endParaRPr lang="en-GB" sz="1600" dirty="0"/>
          </a:p>
          <a:p>
            <a:pPr marL="457200" indent="-457200">
              <a:buFont typeface="Arial" panose="020B0604020202020204" pitchFamily="34" charset="0"/>
              <a:buChar char="•"/>
            </a:pPr>
            <a:endParaRPr lang="en-GB" sz="1600" dirty="0" smtClean="0"/>
          </a:p>
          <a:p>
            <a:pPr marL="457200" indent="-457200">
              <a:buFont typeface="Arial" panose="020B0604020202020204" pitchFamily="34" charset="0"/>
              <a:buChar char="•"/>
            </a:pPr>
            <a:r>
              <a:rPr lang="en-GB" sz="1600" dirty="0" smtClean="0"/>
              <a:t>All</a:t>
            </a:r>
            <a:r>
              <a:rPr lang="en-GB" sz="1600" b="1" dirty="0" smtClean="0"/>
              <a:t> </a:t>
            </a:r>
            <a:r>
              <a:rPr lang="en-GB" sz="1600" dirty="0" smtClean="0"/>
              <a:t>employers have an </a:t>
            </a:r>
            <a:r>
              <a:rPr lang="en-GB" sz="1600" b="1" dirty="0"/>
              <a:t>allowance of £</a:t>
            </a:r>
            <a:r>
              <a:rPr lang="en-GB" sz="1600" b="1" dirty="0" smtClean="0"/>
              <a:t>15,000</a:t>
            </a:r>
            <a:r>
              <a:rPr lang="en-GB" sz="1600" dirty="0" smtClean="0"/>
              <a:t> </a:t>
            </a:r>
            <a:r>
              <a:rPr lang="en-GB" sz="1600" dirty="0"/>
              <a:t>to offset against </a:t>
            </a:r>
            <a:r>
              <a:rPr lang="en-GB" sz="1600" dirty="0" smtClean="0"/>
              <a:t>their levy liability.  The </a:t>
            </a:r>
            <a:r>
              <a:rPr lang="en-GB" sz="1600" dirty="0"/>
              <a:t>levy allowance is </a:t>
            </a:r>
            <a:r>
              <a:rPr lang="en-GB" sz="1600" u="sng" dirty="0"/>
              <a:t>not a cash payment </a:t>
            </a:r>
            <a:r>
              <a:rPr lang="en-GB" sz="1600" dirty="0"/>
              <a:t>and cannot be used to purchase apprenticeship training</a:t>
            </a:r>
          </a:p>
          <a:p>
            <a:pPr marL="457200" indent="-457200">
              <a:buFont typeface="Arial" panose="020B0604020202020204" pitchFamily="34" charset="0"/>
              <a:buChar char="•"/>
            </a:pPr>
            <a:endParaRPr lang="en-GB" sz="1600" dirty="0" smtClean="0"/>
          </a:p>
          <a:p>
            <a:pPr marL="457200" indent="-457200">
              <a:buFont typeface="Arial" panose="020B0604020202020204" pitchFamily="34" charset="0"/>
              <a:buChar char="•"/>
            </a:pPr>
            <a:r>
              <a:rPr lang="en-GB" sz="1600" dirty="0" smtClean="0"/>
              <a:t>The allowance means that only UK employers with</a:t>
            </a:r>
            <a:br>
              <a:rPr lang="en-GB" sz="1600" dirty="0" smtClean="0"/>
            </a:br>
            <a:r>
              <a:rPr lang="en-GB" sz="1600" dirty="0" smtClean="0"/>
              <a:t>an </a:t>
            </a:r>
            <a:r>
              <a:rPr lang="en-GB" sz="1600" b="1" dirty="0" smtClean="0"/>
              <a:t>annual pay bill </a:t>
            </a:r>
            <a:r>
              <a:rPr lang="en-GB" sz="1600" b="1" dirty="0"/>
              <a:t>of more than £3 million</a:t>
            </a:r>
            <a:r>
              <a:rPr lang="en-GB" sz="1600" dirty="0"/>
              <a:t> </a:t>
            </a:r>
            <a:endParaRPr lang="en-GB" sz="1600" dirty="0" smtClean="0"/>
          </a:p>
          <a:p>
            <a:pPr lvl="1"/>
            <a:r>
              <a:rPr lang="en-GB" sz="1600" dirty="0" smtClean="0"/>
              <a:t>Are liable </a:t>
            </a:r>
            <a:r>
              <a:rPr lang="en-GB" sz="1600" dirty="0"/>
              <a:t>to pay the </a:t>
            </a:r>
            <a:r>
              <a:rPr lang="en-GB" sz="1600" dirty="0" smtClean="0"/>
              <a:t>levy.  That’s 2% of employers.</a:t>
            </a:r>
            <a:endParaRPr lang="en-GB" sz="1600" dirty="0"/>
          </a:p>
          <a:p>
            <a:endParaRPr lang="en-GB" sz="1600" dirty="0" smtClean="0"/>
          </a:p>
          <a:p>
            <a:pPr marL="457200" indent="-457200">
              <a:buFont typeface="Arial" panose="020B0604020202020204" pitchFamily="34" charset="0"/>
              <a:buChar char="•"/>
            </a:pPr>
            <a:r>
              <a:rPr lang="en-GB" sz="1600" dirty="0"/>
              <a:t>Employers in England who pay the </a:t>
            </a:r>
            <a:endParaRPr lang="en-GB" sz="1600" dirty="0" smtClean="0"/>
          </a:p>
          <a:p>
            <a:pPr lvl="1"/>
            <a:r>
              <a:rPr lang="en-GB" sz="1600" dirty="0" smtClean="0"/>
              <a:t>levy </a:t>
            </a:r>
            <a:r>
              <a:rPr lang="en-GB" sz="1600" b="1" dirty="0" smtClean="0"/>
              <a:t>will </a:t>
            </a:r>
            <a:r>
              <a:rPr lang="en-GB" sz="1600" b="1" dirty="0"/>
              <a:t>be able </a:t>
            </a:r>
            <a:r>
              <a:rPr lang="en-GB" sz="1600" b="1" dirty="0" smtClean="0"/>
              <a:t>to </a:t>
            </a:r>
            <a:r>
              <a:rPr lang="en-GB" sz="1600" b="1" dirty="0"/>
              <a:t>get out more </a:t>
            </a:r>
            <a:r>
              <a:rPr lang="en-GB" sz="1600" b="1" dirty="0" smtClean="0"/>
              <a:t>than</a:t>
            </a:r>
          </a:p>
          <a:p>
            <a:pPr lvl="1"/>
            <a:r>
              <a:rPr lang="en-GB" sz="1600" b="1" dirty="0" smtClean="0"/>
              <a:t>they </a:t>
            </a:r>
            <a:r>
              <a:rPr lang="en-GB" sz="1600" b="1" dirty="0"/>
              <a:t>pay into </a:t>
            </a:r>
            <a:r>
              <a:rPr lang="en-GB" sz="1600" b="1" dirty="0" smtClean="0"/>
              <a:t>the </a:t>
            </a:r>
            <a:r>
              <a:rPr lang="en-GB" sz="1600" b="1" dirty="0"/>
              <a:t>levy</a:t>
            </a:r>
            <a:r>
              <a:rPr lang="en-GB" sz="1600" dirty="0"/>
              <a:t>, through </a:t>
            </a:r>
            <a:endParaRPr lang="en-GB" sz="1600" dirty="0" smtClean="0"/>
          </a:p>
          <a:p>
            <a:pPr lvl="1"/>
            <a:r>
              <a:rPr lang="en-GB" sz="1600" dirty="0" smtClean="0"/>
              <a:t>a </a:t>
            </a:r>
            <a:r>
              <a:rPr lang="en-GB" sz="1600" b="1" dirty="0" smtClean="0"/>
              <a:t>10% top-up</a:t>
            </a:r>
            <a:r>
              <a:rPr lang="en-GB" sz="1600" dirty="0" smtClean="0"/>
              <a:t> </a:t>
            </a:r>
            <a:r>
              <a:rPr lang="en-GB" sz="1600" dirty="0"/>
              <a:t>to their </a:t>
            </a:r>
            <a:r>
              <a:rPr lang="en-GB" sz="1600" dirty="0" smtClean="0"/>
              <a:t>digital </a:t>
            </a:r>
            <a:r>
              <a:rPr lang="en-GB" sz="1600" dirty="0"/>
              <a:t>accounts</a:t>
            </a:r>
          </a:p>
          <a:p>
            <a:endParaRPr lang="en-GB" dirty="0"/>
          </a:p>
          <a:p>
            <a:pPr marL="457200" indent="-457200">
              <a:buFont typeface="Arial" panose="020B0604020202020204" pitchFamily="34" charset="0"/>
              <a:buChar char="•"/>
            </a:pPr>
            <a:endParaRPr lang="en-GB" dirty="0"/>
          </a:p>
        </p:txBody>
      </p:sp>
      <p:pic>
        <p:nvPicPr>
          <p:cNvPr id="6" name="Picture 2" descr="C:\Users\howarthj\AppData\Local\Microsoft\Windows\Temporary Internet Files\Content.Outlook\QEHCF66G\Levy Infographic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3974549"/>
            <a:ext cx="3477006" cy="278320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48B6853-4C35-4469-A4A9-845EAD63436B}" type="slidenum">
              <a:rPr lang="en-GB" smtClean="0"/>
              <a:t>6</a:t>
            </a:fld>
            <a:endParaRPr lang="en-GB"/>
          </a:p>
        </p:txBody>
      </p:sp>
    </p:spTree>
    <p:extLst>
      <p:ext uri="{BB962C8B-B14F-4D97-AF65-F5344CB8AC3E}">
        <p14:creationId xmlns:p14="http://schemas.microsoft.com/office/powerpoint/2010/main" val="1491674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2514086" cy="523220"/>
          </a:xfrm>
          <a:prstGeom prst="rect">
            <a:avLst/>
          </a:prstGeom>
          <a:noFill/>
        </p:spPr>
        <p:txBody>
          <a:bodyPr wrap="none" rtlCol="0">
            <a:spAutoFit/>
          </a:bodyPr>
          <a:lstStyle/>
          <a:p>
            <a:r>
              <a:rPr lang="en-GB" sz="2800" b="1" dirty="0" smtClean="0">
                <a:solidFill>
                  <a:prstClr val="white"/>
                </a:solidFill>
              </a:rPr>
              <a:t>Paying </a:t>
            </a:r>
            <a:r>
              <a:rPr lang="en-GB" sz="2800" b="1" dirty="0">
                <a:solidFill>
                  <a:prstClr val="white"/>
                </a:solidFill>
              </a:rPr>
              <a:t>the </a:t>
            </a:r>
            <a:r>
              <a:rPr lang="en-GB" sz="2800" b="1" dirty="0" smtClean="0">
                <a:solidFill>
                  <a:prstClr val="white"/>
                </a:solidFill>
              </a:rPr>
              <a:t>levy </a:t>
            </a:r>
            <a:endParaRPr lang="en-GB" sz="2800" b="1" dirty="0">
              <a:solidFill>
                <a:prstClr val="white"/>
              </a:solidFill>
            </a:endParaRPr>
          </a:p>
        </p:txBody>
      </p:sp>
      <p:sp>
        <p:nvSpPr>
          <p:cNvPr id="5" name="Rectangle 4"/>
          <p:cNvSpPr/>
          <p:nvPr/>
        </p:nvSpPr>
        <p:spPr>
          <a:xfrm>
            <a:off x="179512" y="980728"/>
            <a:ext cx="8784976" cy="8525411"/>
          </a:xfrm>
          <a:prstGeom prst="rect">
            <a:avLst/>
          </a:prstGeom>
        </p:spPr>
        <p:txBody>
          <a:bodyPr wrap="square">
            <a:spAutoFit/>
          </a:bodyPr>
          <a:lstStyle/>
          <a:p>
            <a:endParaRPr lang="en-GB" b="1" dirty="0" smtClean="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smtClean="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smtClean="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smtClean="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smtClean="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smtClean="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smtClean="0">
              <a:solidFill>
                <a:prstClr val="black"/>
              </a:solidFill>
            </a:endParaRPr>
          </a:p>
          <a:p>
            <a:r>
              <a:rPr lang="en-GB" sz="1100" b="1" dirty="0" smtClean="0">
                <a:solidFill>
                  <a:prstClr val="black"/>
                </a:solidFill>
              </a:rPr>
              <a:t/>
            </a:r>
            <a:br>
              <a:rPr lang="en-GB" sz="1100" b="1" dirty="0" smtClean="0">
                <a:solidFill>
                  <a:prstClr val="black"/>
                </a:solidFill>
              </a:rPr>
            </a:br>
            <a:r>
              <a:rPr lang="en-GB" b="1" dirty="0" smtClean="0">
                <a:solidFill>
                  <a:prstClr val="black"/>
                </a:solidFill>
              </a:rPr>
              <a:t>How?</a:t>
            </a:r>
          </a:p>
          <a:p>
            <a:endParaRPr lang="en-GB" sz="1000" b="1" dirty="0">
              <a:solidFill>
                <a:prstClr val="black"/>
              </a:solidFill>
            </a:endParaRPr>
          </a:p>
          <a:p>
            <a:pPr marL="285750" indent="-285750">
              <a:buFont typeface="Arial" panose="020B0604020202020204" pitchFamily="34" charset="0"/>
              <a:buChar char="•"/>
            </a:pPr>
            <a:r>
              <a:rPr lang="en-GB" sz="1600" dirty="0" smtClean="0">
                <a:solidFill>
                  <a:prstClr val="black"/>
                </a:solidFill>
              </a:rPr>
              <a:t>Employers will </a:t>
            </a:r>
            <a:r>
              <a:rPr lang="en-GB" sz="1600" dirty="0">
                <a:solidFill>
                  <a:prstClr val="black"/>
                </a:solidFill>
              </a:rPr>
              <a:t>calculate, report and pay </a:t>
            </a:r>
            <a:r>
              <a:rPr lang="en-GB" sz="1600" dirty="0" smtClean="0">
                <a:solidFill>
                  <a:prstClr val="black"/>
                </a:solidFill>
              </a:rPr>
              <a:t>their levy </a:t>
            </a:r>
            <a:r>
              <a:rPr lang="en-GB" sz="1600" dirty="0">
                <a:solidFill>
                  <a:prstClr val="black"/>
                </a:solidFill>
              </a:rPr>
              <a:t>to HMRC, through the </a:t>
            </a:r>
            <a:r>
              <a:rPr lang="en-GB" sz="1600" b="1" dirty="0">
                <a:solidFill>
                  <a:prstClr val="black"/>
                </a:solidFill>
              </a:rPr>
              <a:t>Pay </a:t>
            </a:r>
            <a:r>
              <a:rPr lang="en-GB" sz="1600" b="1" dirty="0" smtClean="0">
                <a:solidFill>
                  <a:prstClr val="black"/>
                </a:solidFill>
              </a:rPr>
              <a:t>As </a:t>
            </a:r>
            <a:r>
              <a:rPr lang="en-GB" sz="1600" b="1" dirty="0">
                <a:solidFill>
                  <a:prstClr val="black"/>
                </a:solidFill>
              </a:rPr>
              <a:t>You Earn (PAYE) </a:t>
            </a:r>
            <a:r>
              <a:rPr lang="en-GB" sz="1600" dirty="0">
                <a:solidFill>
                  <a:prstClr val="black"/>
                </a:solidFill>
              </a:rPr>
              <a:t>process alongside </a:t>
            </a:r>
            <a:r>
              <a:rPr lang="en-GB" sz="1600" dirty="0" smtClean="0">
                <a:solidFill>
                  <a:prstClr val="black"/>
                </a:solidFill>
              </a:rPr>
              <a:t>income tax </a:t>
            </a:r>
            <a:r>
              <a:rPr lang="en-GB" sz="1600" dirty="0">
                <a:solidFill>
                  <a:prstClr val="black"/>
                </a:solidFill>
              </a:rPr>
              <a:t>and National </a:t>
            </a:r>
            <a:r>
              <a:rPr lang="en-GB" sz="1600" dirty="0" smtClean="0">
                <a:solidFill>
                  <a:prstClr val="black"/>
                </a:solidFill>
              </a:rPr>
              <a:t>Insurance.</a:t>
            </a:r>
            <a:endParaRPr lang="en-GB" sz="1600" dirty="0">
              <a:solidFill>
                <a:prstClr val="black"/>
              </a:solidFill>
            </a:endParaRPr>
          </a:p>
          <a:p>
            <a:pPr marL="285750" indent="-285750">
              <a:buFont typeface="Arial" panose="020B0604020202020204" pitchFamily="34" charset="0"/>
              <a:buChar char="•"/>
            </a:pPr>
            <a:r>
              <a:rPr lang="en-GB" sz="1600" dirty="0" smtClean="0">
                <a:solidFill>
                  <a:prstClr val="black"/>
                </a:solidFill>
              </a:rPr>
              <a:t>Single employers with multiple </a:t>
            </a:r>
            <a:r>
              <a:rPr lang="en-GB" sz="1600" dirty="0">
                <a:solidFill>
                  <a:prstClr val="black"/>
                </a:solidFill>
              </a:rPr>
              <a:t>PAYE schemes will only have </a:t>
            </a:r>
            <a:r>
              <a:rPr lang="en-GB" sz="1600" b="1" dirty="0">
                <a:solidFill>
                  <a:prstClr val="black"/>
                </a:solidFill>
              </a:rPr>
              <a:t>one</a:t>
            </a:r>
            <a:r>
              <a:rPr lang="en-GB" sz="1600" dirty="0">
                <a:solidFill>
                  <a:prstClr val="black"/>
                </a:solidFill>
              </a:rPr>
              <a:t> </a:t>
            </a:r>
            <a:r>
              <a:rPr lang="en-GB" sz="1600" dirty="0" smtClean="0">
                <a:solidFill>
                  <a:prstClr val="black"/>
                </a:solidFill>
              </a:rPr>
              <a:t>allowance.</a:t>
            </a:r>
            <a:endParaRPr lang="en-GB" sz="1600" dirty="0">
              <a:solidFill>
                <a:prstClr val="black"/>
              </a:solidFill>
            </a:endParaRPr>
          </a:p>
          <a:p>
            <a:pPr marL="285750" indent="-285750">
              <a:buFont typeface="Arial" panose="020B0604020202020204" pitchFamily="34" charset="0"/>
              <a:buChar char="•"/>
            </a:pPr>
            <a:r>
              <a:rPr lang="en-GB" sz="1600" dirty="0">
                <a:solidFill>
                  <a:prstClr val="black"/>
                </a:solidFill>
              </a:rPr>
              <a:t>Connected employers -  </a:t>
            </a:r>
            <a:r>
              <a:rPr lang="en-GB" sz="1600" dirty="0" smtClean="0">
                <a:solidFill>
                  <a:prstClr val="black"/>
                </a:solidFill>
              </a:rPr>
              <a:t>we intend to allow employers to </a:t>
            </a:r>
            <a:r>
              <a:rPr lang="en-GB" sz="1600" b="1" dirty="0" smtClean="0">
                <a:solidFill>
                  <a:prstClr val="black"/>
                </a:solidFill>
              </a:rPr>
              <a:t>share </a:t>
            </a:r>
            <a:r>
              <a:rPr lang="en-GB" sz="1600" dirty="0" smtClean="0">
                <a:solidFill>
                  <a:prstClr val="black"/>
                </a:solidFill>
              </a:rPr>
              <a:t>one allowance between employers which are in connected ownership or control.</a:t>
            </a:r>
            <a:endParaRPr lang="en-GB" sz="1600" dirty="0">
              <a:solidFill>
                <a:prstClr val="black"/>
              </a:solidFill>
            </a:endParaRPr>
          </a:p>
          <a:p>
            <a:pPr marL="285750" indent="-285750">
              <a:buFont typeface="Arial" panose="020B0604020202020204" pitchFamily="34" charset="0"/>
              <a:buChar char="•"/>
            </a:pPr>
            <a:r>
              <a:rPr lang="en-GB" sz="1600" dirty="0" smtClean="0">
                <a:solidFill>
                  <a:prstClr val="black"/>
                </a:solidFill>
              </a:rPr>
              <a:t>Employers will </a:t>
            </a:r>
            <a:r>
              <a:rPr lang="en-GB" sz="1600" b="1" dirty="0" smtClean="0">
                <a:solidFill>
                  <a:prstClr val="black"/>
                </a:solidFill>
              </a:rPr>
              <a:t>not</a:t>
            </a:r>
            <a:r>
              <a:rPr lang="en-GB" sz="1600" dirty="0" smtClean="0">
                <a:solidFill>
                  <a:prstClr val="black"/>
                </a:solidFill>
              </a:rPr>
              <a:t> </a:t>
            </a:r>
            <a:r>
              <a:rPr lang="en-GB" sz="1600" dirty="0">
                <a:solidFill>
                  <a:prstClr val="black"/>
                </a:solidFill>
              </a:rPr>
              <a:t>be exempt from the apprenticeship levy if </a:t>
            </a:r>
            <a:r>
              <a:rPr lang="en-GB" sz="1600" dirty="0" smtClean="0">
                <a:solidFill>
                  <a:prstClr val="black"/>
                </a:solidFill>
              </a:rPr>
              <a:t>they already </a:t>
            </a:r>
            <a:r>
              <a:rPr lang="en-GB" sz="1600" dirty="0">
                <a:solidFill>
                  <a:prstClr val="black"/>
                </a:solidFill>
              </a:rPr>
              <a:t>pay into an existing </a:t>
            </a:r>
            <a:r>
              <a:rPr lang="en-GB" sz="1600" dirty="0" smtClean="0">
                <a:solidFill>
                  <a:prstClr val="black"/>
                </a:solidFill>
              </a:rPr>
              <a:t>levy.</a:t>
            </a:r>
            <a:endParaRPr lang="en-GB" sz="1600" dirty="0">
              <a:solidFill>
                <a:prstClr val="black"/>
              </a:solidFill>
            </a:endParaRPr>
          </a:p>
          <a:p>
            <a:pPr marL="285750" indent="-285750">
              <a:buFont typeface="Arial" panose="020B0604020202020204" pitchFamily="34" charset="0"/>
              <a:buChar char="•"/>
            </a:pPr>
            <a:endParaRPr lang="en-GB" sz="1400" dirty="0">
              <a:solidFill>
                <a:prstClr val="black"/>
              </a:solidFill>
            </a:endParaRPr>
          </a:p>
          <a:p>
            <a:pPr marL="285750" indent="-285750">
              <a:buFont typeface="Arial" panose="020B0604020202020204" pitchFamily="34" charset="0"/>
              <a:buChar char="•"/>
            </a:pPr>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a:solidFill>
                <a:prstClr val="black"/>
              </a:solidFill>
            </a:endParaRPr>
          </a:p>
        </p:txBody>
      </p:sp>
      <p:sp>
        <p:nvSpPr>
          <p:cNvPr id="6" name="Rectangle 5"/>
          <p:cNvSpPr/>
          <p:nvPr/>
        </p:nvSpPr>
        <p:spPr>
          <a:xfrm>
            <a:off x="401271" y="1437582"/>
            <a:ext cx="4139952" cy="3139321"/>
          </a:xfrm>
          <a:prstGeom prst="rect">
            <a:avLst/>
          </a:prstGeom>
          <a:ln w="28575">
            <a:solidFill>
              <a:schemeClr val="tx2">
                <a:lumMod val="75000"/>
              </a:schemeClr>
            </a:solidFill>
          </a:ln>
        </p:spPr>
        <p:txBody>
          <a:bodyPr wrap="square">
            <a:spAutoFit/>
          </a:bodyPr>
          <a:lstStyle/>
          <a:p>
            <a:pPr marL="342900" indent="-342900">
              <a:buFont typeface="Arial" panose="020B0604020202020204" pitchFamily="34" charset="0"/>
              <a:buChar char="•"/>
            </a:pPr>
            <a:r>
              <a:rPr lang="en-GB" dirty="0">
                <a:solidFill>
                  <a:prstClr val="black"/>
                </a:solidFill>
              </a:rPr>
              <a:t>Employer of </a:t>
            </a:r>
            <a:r>
              <a:rPr lang="en-GB" b="1" dirty="0">
                <a:solidFill>
                  <a:srgbClr val="C00000"/>
                </a:solidFill>
              </a:rPr>
              <a:t>250 employees</a:t>
            </a:r>
            <a:r>
              <a:rPr lang="en-GB" dirty="0">
                <a:solidFill>
                  <a:prstClr val="black"/>
                </a:solidFill>
              </a:rPr>
              <a:t>, each with a gross salary of £</a:t>
            </a:r>
            <a:r>
              <a:rPr lang="en-GB" dirty="0" smtClean="0">
                <a:solidFill>
                  <a:prstClr val="black"/>
                </a:solidFill>
              </a:rPr>
              <a:t>20,000.</a:t>
            </a:r>
          </a:p>
          <a:p>
            <a:r>
              <a:rPr lang="en-GB" dirty="0">
                <a:solidFill>
                  <a:prstClr val="black"/>
                </a:solidFill>
              </a:rPr>
              <a:t>	 </a:t>
            </a:r>
          </a:p>
          <a:p>
            <a:pPr marL="342900" indent="-342900">
              <a:buFont typeface="Arial" panose="020B0604020202020204" pitchFamily="34" charset="0"/>
              <a:buChar char="•"/>
            </a:pPr>
            <a:r>
              <a:rPr lang="en-GB" dirty="0">
                <a:solidFill>
                  <a:prstClr val="black"/>
                </a:solidFill>
              </a:rPr>
              <a:t>Pay bill: 250 x £20,000 = </a:t>
            </a:r>
            <a:r>
              <a:rPr lang="en-GB" b="1" dirty="0">
                <a:solidFill>
                  <a:prstClr val="black"/>
                </a:solidFill>
              </a:rPr>
              <a:t>£5,000,000 </a:t>
            </a:r>
            <a:r>
              <a:rPr lang="en-GB" dirty="0">
                <a:solidFill>
                  <a:prstClr val="black"/>
                </a:solidFill>
              </a:rPr>
              <a:t>	</a:t>
            </a:r>
          </a:p>
          <a:p>
            <a:endParaRPr lang="en-GB" dirty="0" smtClean="0">
              <a:solidFill>
                <a:prstClr val="black"/>
              </a:solidFill>
            </a:endParaRPr>
          </a:p>
          <a:p>
            <a:pPr marL="342900" indent="-342900">
              <a:buFont typeface="Arial" panose="020B0604020202020204" pitchFamily="34" charset="0"/>
              <a:buChar char="•"/>
            </a:pPr>
            <a:r>
              <a:rPr lang="en-GB" dirty="0" smtClean="0">
                <a:solidFill>
                  <a:prstClr val="black"/>
                </a:solidFill>
              </a:rPr>
              <a:t>Levy </a:t>
            </a:r>
            <a:r>
              <a:rPr lang="en-GB" dirty="0">
                <a:solidFill>
                  <a:prstClr val="black"/>
                </a:solidFill>
              </a:rPr>
              <a:t>sum: 0.5% x £5,000,000 = </a:t>
            </a:r>
            <a:r>
              <a:rPr lang="en-GB" b="1" dirty="0">
                <a:solidFill>
                  <a:prstClr val="black"/>
                </a:solidFill>
              </a:rPr>
              <a:t>£25,000	</a:t>
            </a:r>
            <a:endParaRPr lang="en-GB" b="1" dirty="0" smtClean="0">
              <a:solidFill>
                <a:prstClr val="black"/>
              </a:solidFill>
            </a:endParaRPr>
          </a:p>
          <a:p>
            <a:pPr marL="342900" indent="-342900">
              <a:buFont typeface="Arial" panose="020B0604020202020204" pitchFamily="34" charset="0"/>
              <a:buChar char="•"/>
            </a:pPr>
            <a:endParaRPr lang="en-GB" b="1" dirty="0">
              <a:solidFill>
                <a:prstClr val="black"/>
              </a:solidFill>
            </a:endParaRPr>
          </a:p>
          <a:p>
            <a:pPr marL="342900" indent="-342900">
              <a:buFont typeface="Arial" panose="020B0604020202020204" pitchFamily="34" charset="0"/>
              <a:buChar char="•"/>
            </a:pPr>
            <a:r>
              <a:rPr lang="en-GB" dirty="0">
                <a:solidFill>
                  <a:prstClr val="black"/>
                </a:solidFill>
              </a:rPr>
              <a:t>Allowance: £25,000 - £15,000 = </a:t>
            </a:r>
            <a:endParaRPr lang="en-GB" dirty="0" smtClean="0">
              <a:solidFill>
                <a:prstClr val="black"/>
              </a:solidFill>
            </a:endParaRPr>
          </a:p>
          <a:p>
            <a:pPr lvl="1"/>
            <a:r>
              <a:rPr lang="en-GB" b="1" dirty="0" smtClean="0">
                <a:solidFill>
                  <a:srgbClr val="C00000"/>
                </a:solidFill>
              </a:rPr>
              <a:t>£</a:t>
            </a:r>
            <a:r>
              <a:rPr lang="en-GB" b="1" dirty="0">
                <a:solidFill>
                  <a:srgbClr val="C00000"/>
                </a:solidFill>
              </a:rPr>
              <a:t>10,000 annual levy payment 	</a:t>
            </a:r>
          </a:p>
        </p:txBody>
      </p:sp>
      <p:sp>
        <p:nvSpPr>
          <p:cNvPr id="7" name="Rectangle 6"/>
          <p:cNvSpPr/>
          <p:nvPr/>
        </p:nvSpPr>
        <p:spPr>
          <a:xfrm>
            <a:off x="4644008" y="1427003"/>
            <a:ext cx="4139952" cy="3139321"/>
          </a:xfrm>
          <a:prstGeom prst="rect">
            <a:avLst/>
          </a:prstGeom>
          <a:ln w="28575">
            <a:solidFill>
              <a:schemeClr val="tx2">
                <a:lumMod val="75000"/>
              </a:schemeClr>
            </a:solidFill>
          </a:ln>
        </p:spPr>
        <p:txBody>
          <a:bodyPr wrap="square">
            <a:spAutoFit/>
          </a:bodyPr>
          <a:lstStyle/>
          <a:p>
            <a:pPr marL="342900" indent="-342900">
              <a:buFont typeface="Arial" panose="020B0604020202020204" pitchFamily="34" charset="0"/>
              <a:buChar char="•"/>
            </a:pPr>
            <a:r>
              <a:rPr lang="en-GB" dirty="0">
                <a:solidFill>
                  <a:prstClr val="black"/>
                </a:solidFill>
              </a:rPr>
              <a:t>Employer of </a:t>
            </a:r>
            <a:r>
              <a:rPr lang="en-GB" b="1" dirty="0" smtClean="0">
                <a:solidFill>
                  <a:srgbClr val="C00000"/>
                </a:solidFill>
              </a:rPr>
              <a:t>100 employees</a:t>
            </a:r>
            <a:r>
              <a:rPr lang="en-GB" dirty="0">
                <a:solidFill>
                  <a:prstClr val="black"/>
                </a:solidFill>
              </a:rPr>
              <a:t>, each with a gross salary of £</a:t>
            </a:r>
            <a:r>
              <a:rPr lang="en-GB" dirty="0" smtClean="0">
                <a:solidFill>
                  <a:prstClr val="black"/>
                </a:solidFill>
              </a:rPr>
              <a:t>20,000.</a:t>
            </a:r>
          </a:p>
          <a:p>
            <a:r>
              <a:rPr lang="en-GB" dirty="0">
                <a:solidFill>
                  <a:prstClr val="black"/>
                </a:solidFill>
              </a:rPr>
              <a:t>	 </a:t>
            </a:r>
          </a:p>
          <a:p>
            <a:pPr marL="342900" indent="-342900">
              <a:buFont typeface="Arial" panose="020B0604020202020204" pitchFamily="34" charset="0"/>
              <a:buChar char="•"/>
            </a:pPr>
            <a:r>
              <a:rPr lang="en-GB" dirty="0">
                <a:solidFill>
                  <a:prstClr val="black"/>
                </a:solidFill>
              </a:rPr>
              <a:t>Pay bill: </a:t>
            </a:r>
            <a:r>
              <a:rPr lang="en-GB" dirty="0" smtClean="0">
                <a:solidFill>
                  <a:prstClr val="black"/>
                </a:solidFill>
              </a:rPr>
              <a:t>100 x </a:t>
            </a:r>
            <a:r>
              <a:rPr lang="en-GB" dirty="0">
                <a:solidFill>
                  <a:prstClr val="black"/>
                </a:solidFill>
              </a:rPr>
              <a:t>£20,000 = </a:t>
            </a:r>
            <a:r>
              <a:rPr lang="en-GB" b="1" dirty="0" smtClean="0">
                <a:solidFill>
                  <a:prstClr val="black"/>
                </a:solidFill>
              </a:rPr>
              <a:t>£2,000,000 </a:t>
            </a:r>
            <a:r>
              <a:rPr lang="en-GB" dirty="0">
                <a:solidFill>
                  <a:prstClr val="black"/>
                </a:solidFill>
              </a:rPr>
              <a:t>	</a:t>
            </a:r>
          </a:p>
          <a:p>
            <a:endParaRPr lang="en-GB" dirty="0" smtClean="0">
              <a:solidFill>
                <a:prstClr val="black"/>
              </a:solidFill>
            </a:endParaRPr>
          </a:p>
          <a:p>
            <a:pPr marL="342900" indent="-342900">
              <a:buFont typeface="Arial" panose="020B0604020202020204" pitchFamily="34" charset="0"/>
              <a:buChar char="•"/>
            </a:pPr>
            <a:r>
              <a:rPr lang="en-GB" dirty="0" smtClean="0">
                <a:solidFill>
                  <a:prstClr val="black"/>
                </a:solidFill>
              </a:rPr>
              <a:t>Levy </a:t>
            </a:r>
            <a:r>
              <a:rPr lang="en-GB" dirty="0">
                <a:solidFill>
                  <a:prstClr val="black"/>
                </a:solidFill>
              </a:rPr>
              <a:t>sum: 0.5% x </a:t>
            </a:r>
            <a:r>
              <a:rPr lang="en-GB" dirty="0" smtClean="0">
                <a:solidFill>
                  <a:prstClr val="black"/>
                </a:solidFill>
              </a:rPr>
              <a:t>£2,000,000 </a:t>
            </a:r>
            <a:r>
              <a:rPr lang="en-GB" dirty="0">
                <a:solidFill>
                  <a:prstClr val="black"/>
                </a:solidFill>
              </a:rPr>
              <a:t>= </a:t>
            </a:r>
            <a:r>
              <a:rPr lang="en-GB" b="1" dirty="0" smtClean="0">
                <a:solidFill>
                  <a:prstClr val="black"/>
                </a:solidFill>
              </a:rPr>
              <a:t>£10,000</a:t>
            </a:r>
            <a:r>
              <a:rPr lang="en-GB" b="1" dirty="0">
                <a:solidFill>
                  <a:prstClr val="black"/>
                </a:solidFill>
              </a:rPr>
              <a:t>	</a:t>
            </a:r>
            <a:endParaRPr lang="en-GB" b="1" dirty="0" smtClean="0">
              <a:solidFill>
                <a:prstClr val="black"/>
              </a:solidFill>
            </a:endParaRPr>
          </a:p>
          <a:p>
            <a:pPr marL="342900" indent="-342900">
              <a:buFont typeface="Arial" panose="020B0604020202020204" pitchFamily="34" charset="0"/>
              <a:buChar char="•"/>
            </a:pPr>
            <a:endParaRPr lang="en-GB" b="1" dirty="0">
              <a:solidFill>
                <a:prstClr val="black"/>
              </a:solidFill>
            </a:endParaRPr>
          </a:p>
          <a:p>
            <a:pPr marL="342900" indent="-342900">
              <a:buFont typeface="Arial" panose="020B0604020202020204" pitchFamily="34" charset="0"/>
              <a:buChar char="•"/>
            </a:pPr>
            <a:r>
              <a:rPr lang="en-GB" dirty="0">
                <a:solidFill>
                  <a:prstClr val="black"/>
                </a:solidFill>
              </a:rPr>
              <a:t>Allowance: </a:t>
            </a:r>
            <a:r>
              <a:rPr lang="en-GB" dirty="0" smtClean="0">
                <a:solidFill>
                  <a:prstClr val="black"/>
                </a:solidFill>
              </a:rPr>
              <a:t>£10,000 </a:t>
            </a:r>
            <a:r>
              <a:rPr lang="en-GB" dirty="0">
                <a:solidFill>
                  <a:prstClr val="black"/>
                </a:solidFill>
              </a:rPr>
              <a:t>- £15,000 </a:t>
            </a:r>
            <a:r>
              <a:rPr lang="en-GB" dirty="0" smtClean="0">
                <a:solidFill>
                  <a:prstClr val="black"/>
                </a:solidFill>
              </a:rPr>
              <a:t>=</a:t>
            </a:r>
          </a:p>
          <a:p>
            <a:pPr lvl="1"/>
            <a:r>
              <a:rPr lang="en-GB" b="1" dirty="0" smtClean="0">
                <a:solidFill>
                  <a:srgbClr val="C00000"/>
                </a:solidFill>
              </a:rPr>
              <a:t>£0 </a:t>
            </a:r>
            <a:r>
              <a:rPr lang="en-GB" b="1" dirty="0">
                <a:solidFill>
                  <a:srgbClr val="C00000"/>
                </a:solidFill>
              </a:rPr>
              <a:t>annual levy payment 	</a:t>
            </a:r>
          </a:p>
        </p:txBody>
      </p:sp>
      <p:sp>
        <p:nvSpPr>
          <p:cNvPr id="8" name="Rectangle 7"/>
          <p:cNvSpPr/>
          <p:nvPr/>
        </p:nvSpPr>
        <p:spPr>
          <a:xfrm>
            <a:off x="401270" y="980728"/>
            <a:ext cx="4169529" cy="369332"/>
          </a:xfrm>
          <a:prstGeom prst="rect">
            <a:avLst/>
          </a:prstGeom>
          <a:solidFill>
            <a:schemeClr val="tx2">
              <a:lumMod val="20000"/>
              <a:lumOff val="80000"/>
            </a:schemeClr>
          </a:solidFill>
        </p:spPr>
        <p:txBody>
          <a:bodyPr wrap="square">
            <a:spAutoFit/>
          </a:bodyPr>
          <a:lstStyle/>
          <a:p>
            <a:pPr algn="ctr"/>
            <a:r>
              <a:rPr lang="en-GB" b="1" dirty="0" smtClean="0">
                <a:solidFill>
                  <a:prstClr val="black"/>
                </a:solidFill>
              </a:rPr>
              <a:t>LEVIED EMPLOYER</a:t>
            </a:r>
            <a:endParaRPr lang="en-GB" b="1" dirty="0">
              <a:solidFill>
                <a:prstClr val="black"/>
              </a:solidFill>
            </a:endParaRPr>
          </a:p>
        </p:txBody>
      </p:sp>
      <p:sp>
        <p:nvSpPr>
          <p:cNvPr id="9" name="Rectangle 8"/>
          <p:cNvSpPr/>
          <p:nvPr/>
        </p:nvSpPr>
        <p:spPr>
          <a:xfrm>
            <a:off x="4629219" y="986082"/>
            <a:ext cx="4169529" cy="369332"/>
          </a:xfrm>
          <a:prstGeom prst="rect">
            <a:avLst/>
          </a:prstGeom>
          <a:solidFill>
            <a:schemeClr val="accent4">
              <a:lumMod val="40000"/>
              <a:lumOff val="60000"/>
            </a:schemeClr>
          </a:solidFill>
        </p:spPr>
        <p:txBody>
          <a:bodyPr wrap="square">
            <a:spAutoFit/>
          </a:bodyPr>
          <a:lstStyle/>
          <a:p>
            <a:pPr algn="ctr"/>
            <a:r>
              <a:rPr lang="en-GB" b="1" dirty="0" smtClean="0">
                <a:solidFill>
                  <a:prstClr val="black"/>
                </a:solidFill>
              </a:rPr>
              <a:t>NON-LEVIED EMPLOYER</a:t>
            </a:r>
            <a:endParaRPr lang="en-GB" b="1" dirty="0">
              <a:solidFill>
                <a:prstClr val="black"/>
              </a:solidFill>
            </a:endParaRPr>
          </a:p>
        </p:txBody>
      </p:sp>
      <p:sp>
        <p:nvSpPr>
          <p:cNvPr id="2" name="Slide Number Placeholder 1"/>
          <p:cNvSpPr>
            <a:spLocks noGrp="1"/>
          </p:cNvSpPr>
          <p:nvPr>
            <p:ph type="sldNum" sz="quarter" idx="12"/>
          </p:nvPr>
        </p:nvSpPr>
        <p:spPr/>
        <p:txBody>
          <a:bodyPr/>
          <a:lstStyle/>
          <a:p>
            <a:fld id="{148B6853-4C35-4469-A4A9-845EAD63436B}" type="slidenum">
              <a:rPr lang="en-GB" smtClean="0"/>
              <a:t>7</a:t>
            </a:fld>
            <a:endParaRPr lang="en-GB" dirty="0"/>
          </a:p>
        </p:txBody>
      </p:sp>
    </p:spTree>
    <p:extLst>
      <p:ext uri="{BB962C8B-B14F-4D97-AF65-F5344CB8AC3E}">
        <p14:creationId xmlns:p14="http://schemas.microsoft.com/office/powerpoint/2010/main" val="1586033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6308843" cy="523220"/>
          </a:xfrm>
          <a:prstGeom prst="rect">
            <a:avLst/>
          </a:prstGeom>
          <a:noFill/>
        </p:spPr>
        <p:txBody>
          <a:bodyPr wrap="none" rtlCol="0">
            <a:spAutoFit/>
          </a:bodyPr>
          <a:lstStyle/>
          <a:p>
            <a:r>
              <a:rPr lang="en-GB" sz="2800" b="1" dirty="0" smtClean="0">
                <a:solidFill>
                  <a:schemeClr val="bg1"/>
                </a:solidFill>
              </a:rPr>
              <a:t>Accessing levy funds to spend on training</a:t>
            </a:r>
            <a:endParaRPr lang="en-GB" sz="2800" b="1" dirty="0">
              <a:solidFill>
                <a:schemeClr val="bg1"/>
              </a:solidFill>
            </a:endParaRPr>
          </a:p>
        </p:txBody>
      </p:sp>
      <p:sp>
        <p:nvSpPr>
          <p:cNvPr id="5" name="TextBox 4"/>
          <p:cNvSpPr txBox="1"/>
          <p:nvPr/>
        </p:nvSpPr>
        <p:spPr>
          <a:xfrm>
            <a:off x="179512" y="908720"/>
            <a:ext cx="8640960" cy="5863144"/>
          </a:xfrm>
          <a:prstGeom prst="rect">
            <a:avLst/>
          </a:prstGeom>
          <a:noFill/>
        </p:spPr>
        <p:txBody>
          <a:bodyPr wrap="square" rtlCol="0">
            <a:spAutoFit/>
          </a:bodyPr>
          <a:lstStyle/>
          <a:p>
            <a:pPr lvl="0"/>
            <a:r>
              <a:rPr lang="en-GB" u="sng" dirty="0" smtClean="0">
                <a:solidFill>
                  <a:prstClr val="black"/>
                </a:solidFill>
              </a:rPr>
              <a:t>Levy funds </a:t>
            </a:r>
            <a:r>
              <a:rPr lang="en-GB" u="sng" dirty="0">
                <a:solidFill>
                  <a:prstClr val="black"/>
                </a:solidFill>
              </a:rPr>
              <a:t>will be available through a new </a:t>
            </a:r>
            <a:r>
              <a:rPr lang="en-GB" u="sng" dirty="0" smtClean="0">
                <a:solidFill>
                  <a:prstClr val="black"/>
                </a:solidFill>
              </a:rPr>
              <a:t>digital service </a:t>
            </a:r>
            <a:r>
              <a:rPr lang="en-GB" u="sng" dirty="0">
                <a:solidFill>
                  <a:prstClr val="black"/>
                </a:solidFill>
              </a:rPr>
              <a:t>on gov.uk</a:t>
            </a:r>
          </a:p>
          <a:p>
            <a:pPr marL="342900" lvl="0" indent="-342900">
              <a:buFont typeface="Arial" panose="020B0604020202020204" pitchFamily="34" charset="0"/>
              <a:buChar char="•"/>
            </a:pPr>
            <a:r>
              <a:rPr lang="en-GB" dirty="0">
                <a:solidFill>
                  <a:prstClr val="black"/>
                </a:solidFill>
              </a:rPr>
              <a:t>Once </a:t>
            </a:r>
            <a:r>
              <a:rPr lang="en-GB" dirty="0" smtClean="0">
                <a:solidFill>
                  <a:prstClr val="black"/>
                </a:solidFill>
              </a:rPr>
              <a:t>registered </a:t>
            </a:r>
            <a:r>
              <a:rPr lang="en-GB" dirty="0">
                <a:solidFill>
                  <a:prstClr val="black"/>
                </a:solidFill>
              </a:rPr>
              <a:t>for </a:t>
            </a:r>
            <a:r>
              <a:rPr lang="en-GB" dirty="0" smtClean="0">
                <a:solidFill>
                  <a:prstClr val="black"/>
                </a:solidFill>
              </a:rPr>
              <a:t>the new digital service</a:t>
            </a:r>
            <a:r>
              <a:rPr lang="en-GB" dirty="0">
                <a:solidFill>
                  <a:prstClr val="black"/>
                </a:solidFill>
              </a:rPr>
              <a:t>, </a:t>
            </a:r>
            <a:r>
              <a:rPr lang="en-GB" dirty="0" smtClean="0">
                <a:solidFill>
                  <a:prstClr val="black"/>
                </a:solidFill>
              </a:rPr>
              <a:t>levied employers will </a:t>
            </a:r>
            <a:r>
              <a:rPr lang="en-GB" dirty="0">
                <a:solidFill>
                  <a:prstClr val="black"/>
                </a:solidFill>
              </a:rPr>
              <a:t>be able to select </a:t>
            </a:r>
            <a:r>
              <a:rPr lang="en-GB" dirty="0" smtClean="0">
                <a:solidFill>
                  <a:prstClr val="black"/>
                </a:solidFill>
              </a:rPr>
              <a:t>their </a:t>
            </a:r>
            <a:r>
              <a:rPr lang="en-GB" dirty="0">
                <a:solidFill>
                  <a:prstClr val="black"/>
                </a:solidFill>
              </a:rPr>
              <a:t>PAYE schemes </a:t>
            </a:r>
            <a:r>
              <a:rPr lang="en-GB" dirty="0" smtClean="0"/>
              <a:t>and access funds </a:t>
            </a:r>
            <a:r>
              <a:rPr lang="en-GB" dirty="0"/>
              <a:t>available to </a:t>
            </a:r>
            <a:r>
              <a:rPr lang="en-GB" dirty="0" smtClean="0"/>
              <a:t>them as </a:t>
            </a:r>
            <a:r>
              <a:rPr lang="en-GB" dirty="0"/>
              <a:t>a result of </a:t>
            </a:r>
            <a:r>
              <a:rPr lang="en-GB" dirty="0" smtClean="0"/>
              <a:t>their levy payments</a:t>
            </a:r>
            <a:r>
              <a:rPr lang="en-GB" dirty="0"/>
              <a:t>.</a:t>
            </a:r>
          </a:p>
          <a:p>
            <a:pPr marL="342900" lvl="0" indent="-342900">
              <a:buFont typeface="Arial" panose="020B0604020202020204" pitchFamily="34" charset="0"/>
              <a:buChar char="•"/>
            </a:pPr>
            <a:r>
              <a:rPr lang="en-GB" dirty="0">
                <a:solidFill>
                  <a:prstClr val="black"/>
                </a:solidFill>
              </a:rPr>
              <a:t>This will allow employers with multiple PAYE schemes and connected companies to aggregate levy funds into one account on the service.</a:t>
            </a:r>
          </a:p>
          <a:p>
            <a:pPr marL="342900" lvl="0" indent="-342900">
              <a:buFont typeface="Arial" panose="020B0604020202020204" pitchFamily="34" charset="0"/>
              <a:buChar char="•"/>
            </a:pPr>
            <a:r>
              <a:rPr lang="en-GB" dirty="0">
                <a:solidFill>
                  <a:prstClr val="black"/>
                </a:solidFill>
              </a:rPr>
              <a:t>Employers will be able to see their levy contributions coming into the account </a:t>
            </a:r>
            <a:r>
              <a:rPr lang="en-GB" dirty="0" smtClean="0">
                <a:solidFill>
                  <a:prstClr val="black"/>
                </a:solidFill>
              </a:rPr>
              <a:t>monthly and accumulating over time.</a:t>
            </a:r>
            <a:endParaRPr lang="en-GB" dirty="0">
              <a:solidFill>
                <a:prstClr val="black"/>
              </a:solidFill>
            </a:endParaRPr>
          </a:p>
          <a:p>
            <a:pPr marL="342900" lvl="0" indent="-342900">
              <a:buFont typeface="Arial" panose="020B0604020202020204" pitchFamily="34" charset="0"/>
              <a:buChar char="•"/>
            </a:pPr>
            <a:r>
              <a:rPr lang="en-GB" dirty="0">
                <a:solidFill>
                  <a:prstClr val="black"/>
                </a:solidFill>
              </a:rPr>
              <a:t>Funds will first appear in account in late May 2017 after the employer has completed their RTI submission for April 2017.</a:t>
            </a:r>
          </a:p>
          <a:p>
            <a:pPr marL="342900" lvl="0" indent="-342900">
              <a:buFont typeface="Arial" panose="020B0604020202020204" pitchFamily="34" charset="0"/>
              <a:buChar char="•"/>
            </a:pPr>
            <a:endParaRPr lang="en-GB" dirty="0">
              <a:solidFill>
                <a:prstClr val="black"/>
              </a:solidFill>
            </a:endParaRPr>
          </a:p>
          <a:p>
            <a:pPr lvl="0" algn="just"/>
            <a:r>
              <a:rPr lang="en-GB" u="sng" dirty="0" smtClean="0">
                <a:solidFill>
                  <a:prstClr val="black"/>
                </a:solidFill>
              </a:rPr>
              <a:t>How funds in the account will be calculated</a:t>
            </a:r>
            <a:endParaRPr lang="en-GB" u="sng" dirty="0">
              <a:solidFill>
                <a:prstClr val="black"/>
              </a:solidFill>
            </a:endParaRPr>
          </a:p>
          <a:p>
            <a:pPr marL="342900" indent="-342900">
              <a:buFont typeface="Arial" panose="020B0604020202020204" pitchFamily="34" charset="0"/>
              <a:buChar char="•"/>
            </a:pPr>
            <a:r>
              <a:rPr lang="en-GB" dirty="0"/>
              <a:t>To calculate how much each employer will have to spend through the English system, we are proposing to use data that </a:t>
            </a:r>
            <a:r>
              <a:rPr lang="en-GB" dirty="0" smtClean="0"/>
              <a:t>HMRC already </a:t>
            </a:r>
            <a:r>
              <a:rPr lang="en-GB" dirty="0"/>
              <a:t>hold about </a:t>
            </a:r>
            <a:r>
              <a:rPr lang="en-GB" dirty="0" smtClean="0"/>
              <a:t>the proportion </a:t>
            </a:r>
            <a:r>
              <a:rPr lang="en-GB" dirty="0"/>
              <a:t>of each employer’s pay bill </a:t>
            </a:r>
            <a:r>
              <a:rPr lang="en-GB" dirty="0" smtClean="0"/>
              <a:t>paid </a:t>
            </a:r>
            <a:r>
              <a:rPr lang="en-GB" dirty="0"/>
              <a:t>to employees living in England. </a:t>
            </a:r>
            <a:r>
              <a:rPr lang="en-GB" dirty="0" smtClean="0"/>
              <a:t>  </a:t>
            </a:r>
            <a:endParaRPr lang="en-GB" sz="1700" dirty="0"/>
          </a:p>
          <a:p>
            <a:pPr marL="342900" indent="-342900">
              <a:buFont typeface="Arial" panose="020B0604020202020204" pitchFamily="34" charset="0"/>
              <a:buChar char="•"/>
            </a:pPr>
            <a:r>
              <a:rPr lang="en-GB" sz="1700" dirty="0"/>
              <a:t>For example:</a:t>
            </a:r>
          </a:p>
          <a:p>
            <a:pPr marL="800100" lvl="1" indent="-342900">
              <a:buFont typeface="Courier New" panose="02070309020205020404" pitchFamily="49" charset="0"/>
              <a:buChar char="o"/>
            </a:pPr>
            <a:r>
              <a:rPr lang="en-GB" sz="1700" dirty="0"/>
              <a:t>If 100% of pay bill is in England   </a:t>
            </a:r>
            <a:r>
              <a:rPr lang="en-GB" sz="1700" dirty="0" smtClean="0">
                <a:sym typeface="Wingdings" panose="05000000000000000000" pitchFamily="2" charset="2"/>
              </a:rPr>
              <a:t> </a:t>
            </a:r>
            <a:r>
              <a:rPr lang="en-GB" sz="1700" dirty="0" smtClean="0"/>
              <a:t>   </a:t>
            </a:r>
            <a:r>
              <a:rPr lang="en-GB" sz="1700" dirty="0"/>
              <a:t>100% of levy payment in digital account</a:t>
            </a:r>
          </a:p>
          <a:p>
            <a:pPr marL="800100" lvl="1" indent="-342900">
              <a:buFont typeface="Courier New" panose="02070309020205020404" pitchFamily="49" charset="0"/>
              <a:buChar char="o"/>
            </a:pPr>
            <a:r>
              <a:rPr lang="en-GB" sz="1700" dirty="0"/>
              <a:t>If 80% of pay bill is in England    </a:t>
            </a:r>
            <a:r>
              <a:rPr lang="en-GB" sz="1700" dirty="0" smtClean="0">
                <a:sym typeface="Wingdings" panose="05000000000000000000" pitchFamily="2" charset="2"/>
              </a:rPr>
              <a:t> </a:t>
            </a:r>
            <a:r>
              <a:rPr lang="en-GB" sz="1700" dirty="0" smtClean="0"/>
              <a:t>   </a:t>
            </a:r>
            <a:r>
              <a:rPr lang="en-GB" sz="1700" dirty="0"/>
              <a:t>80% of levy payment in digital account</a:t>
            </a:r>
            <a:endParaRPr lang="en-GB" sz="2000" b="1" u="sng" dirty="0"/>
          </a:p>
          <a:p>
            <a:pPr marL="285750" indent="-285750">
              <a:buFont typeface="Arial" panose="020B0604020202020204" pitchFamily="34" charset="0"/>
              <a:buChar char="•"/>
            </a:pPr>
            <a:r>
              <a:rPr lang="en-GB" dirty="0" smtClean="0"/>
              <a:t>Employers </a:t>
            </a:r>
            <a:r>
              <a:rPr lang="en-GB" dirty="0"/>
              <a:t>will </a:t>
            </a:r>
            <a:r>
              <a:rPr lang="en-GB" dirty="0" smtClean="0"/>
              <a:t>benefit </a:t>
            </a:r>
            <a:r>
              <a:rPr lang="en-GB" dirty="0"/>
              <a:t>from a 10% </a:t>
            </a:r>
            <a:r>
              <a:rPr lang="en-GB" dirty="0" err="1" smtClean="0"/>
              <a:t>govt</a:t>
            </a:r>
            <a:r>
              <a:rPr lang="en-GB" dirty="0" smtClean="0"/>
              <a:t> top </a:t>
            </a:r>
            <a:r>
              <a:rPr lang="en-GB" dirty="0"/>
              <a:t>up to monthly funds entering an account. </a:t>
            </a:r>
            <a:endParaRPr lang="en-GB" dirty="0" smtClean="0"/>
          </a:p>
          <a:p>
            <a:pPr marL="285750" indent="-285750">
              <a:buFont typeface="Arial" panose="020B0604020202020204" pitchFamily="34" charset="0"/>
              <a:buChar char="•"/>
            </a:pPr>
            <a:r>
              <a:rPr lang="en-GB" dirty="0" smtClean="0"/>
              <a:t>Funds </a:t>
            </a:r>
            <a:r>
              <a:rPr lang="en-GB" dirty="0"/>
              <a:t>will expire 18 months after they appear in the employer’s digital account unless they are spent on apprenticeship training. This will also apply to any top-ups in their digital account. </a:t>
            </a:r>
          </a:p>
        </p:txBody>
      </p:sp>
    </p:spTree>
    <p:extLst>
      <p:ext uri="{BB962C8B-B14F-4D97-AF65-F5344CB8AC3E}">
        <p14:creationId xmlns:p14="http://schemas.microsoft.com/office/powerpoint/2010/main" val="1754649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3041089" cy="523220"/>
          </a:xfrm>
          <a:prstGeom prst="rect">
            <a:avLst/>
          </a:prstGeom>
          <a:noFill/>
        </p:spPr>
        <p:txBody>
          <a:bodyPr wrap="none" rtlCol="0">
            <a:spAutoFit/>
          </a:bodyPr>
          <a:lstStyle/>
          <a:p>
            <a:r>
              <a:rPr lang="en-GB" sz="2800" b="1" dirty="0" smtClean="0">
                <a:solidFill>
                  <a:schemeClr val="bg1"/>
                </a:solidFill>
              </a:rPr>
              <a:t>Purchasing training</a:t>
            </a:r>
            <a:endParaRPr lang="en-GB" sz="2800" b="1" dirty="0">
              <a:solidFill>
                <a:schemeClr val="bg1"/>
              </a:solidFill>
            </a:endParaRPr>
          </a:p>
        </p:txBody>
      </p:sp>
      <p:sp>
        <p:nvSpPr>
          <p:cNvPr id="5" name="TextBox 4"/>
          <p:cNvSpPr txBox="1"/>
          <p:nvPr/>
        </p:nvSpPr>
        <p:spPr>
          <a:xfrm>
            <a:off x="251520" y="2564904"/>
            <a:ext cx="8712967" cy="4154984"/>
          </a:xfrm>
          <a:prstGeom prst="rect">
            <a:avLst/>
          </a:prstGeom>
          <a:noFill/>
        </p:spPr>
        <p:txBody>
          <a:bodyPr wrap="square" rtlCol="0">
            <a:spAutoFit/>
          </a:bodyPr>
          <a:lstStyle/>
          <a:p>
            <a:r>
              <a:rPr lang="en-GB" u="sng" dirty="0" smtClean="0"/>
              <a:t>Levied employers buying training from May 2017</a:t>
            </a:r>
            <a:endParaRPr lang="en-GB" b="1" dirty="0"/>
          </a:p>
          <a:p>
            <a:pPr marL="285750" lvl="0" indent="-285750">
              <a:buFont typeface="Arial" panose="020B0604020202020204" pitchFamily="34" charset="0"/>
              <a:buChar char="•"/>
            </a:pPr>
            <a:r>
              <a:rPr lang="en-GB" dirty="0" smtClean="0"/>
              <a:t>Employers can commit to apprenticeship starts from the beginning of May after selecting </a:t>
            </a:r>
            <a:r>
              <a:rPr lang="en-GB" dirty="0"/>
              <a:t>a provider and an apprenticeship </a:t>
            </a:r>
            <a:r>
              <a:rPr lang="en-GB" dirty="0" smtClean="0"/>
              <a:t>programme. By </a:t>
            </a:r>
            <a:r>
              <a:rPr lang="en-GB" dirty="0"/>
              <a:t>committing to apprenticeship training via the digital account, the employer will be </a:t>
            </a:r>
            <a:r>
              <a:rPr lang="en-GB" dirty="0" smtClean="0"/>
              <a:t>entering into a  </a:t>
            </a:r>
            <a:r>
              <a:rPr lang="en-GB" dirty="0"/>
              <a:t>contract agreement with the provider.</a:t>
            </a:r>
          </a:p>
          <a:p>
            <a:pPr marL="285750" lvl="0" indent="-285750">
              <a:buFont typeface="Arial" panose="020B0604020202020204" pitchFamily="34" charset="0"/>
              <a:buChar char="•"/>
            </a:pPr>
            <a:r>
              <a:rPr lang="en-GB" dirty="0"/>
              <a:t>Once committed to training, </a:t>
            </a:r>
            <a:r>
              <a:rPr lang="en-GB" dirty="0" smtClean="0"/>
              <a:t>funds </a:t>
            </a:r>
            <a:r>
              <a:rPr lang="en-GB" dirty="0"/>
              <a:t>will automatically leave the </a:t>
            </a:r>
            <a:r>
              <a:rPr lang="en-GB" dirty="0" smtClean="0"/>
              <a:t>employer’s digital </a:t>
            </a:r>
            <a:r>
              <a:rPr lang="en-GB" dirty="0"/>
              <a:t>account on a monthly basis, spread over the lifetime of the apprenticeship</a:t>
            </a:r>
            <a:r>
              <a:rPr lang="en-GB" dirty="0" smtClean="0"/>
              <a:t>.</a:t>
            </a:r>
          </a:p>
          <a:p>
            <a:pPr marL="285750" lvl="0" indent="-285750">
              <a:buFont typeface="Arial" panose="020B0604020202020204" pitchFamily="34" charset="0"/>
              <a:buChar char="•"/>
            </a:pPr>
            <a:r>
              <a:rPr lang="en-GB" dirty="0" smtClean="0"/>
              <a:t>We propose to hold back 20% of the total cost, to be paid on completion of the apprenticeship.</a:t>
            </a:r>
            <a:endParaRPr lang="en-GB" dirty="0"/>
          </a:p>
          <a:p>
            <a:pPr marL="285750" indent="-285750">
              <a:buFont typeface="Arial" panose="020B0604020202020204" pitchFamily="34" charset="0"/>
              <a:buChar char="•"/>
            </a:pPr>
            <a:r>
              <a:rPr lang="en-GB" dirty="0"/>
              <a:t>Information and tools in the digital account will help employers forecast the funds that are likely to accumulate in their account over </a:t>
            </a:r>
            <a:r>
              <a:rPr lang="en-GB" dirty="0" smtClean="0"/>
              <a:t>time and manage cash flow.</a:t>
            </a:r>
            <a:endParaRPr lang="en-GB" dirty="0"/>
          </a:p>
          <a:p>
            <a:pPr lvl="0"/>
            <a:endParaRPr lang="en-GB" sz="1200" u="sng" dirty="0" smtClean="0"/>
          </a:p>
          <a:p>
            <a:r>
              <a:rPr lang="en-GB" u="sng" dirty="0" smtClean="0"/>
              <a:t>Non-levied employers buying training from </a:t>
            </a:r>
            <a:r>
              <a:rPr lang="en-GB" u="sng" dirty="0"/>
              <a:t>May 2017</a:t>
            </a:r>
            <a:endParaRPr lang="en-GB" b="1" dirty="0"/>
          </a:p>
          <a:p>
            <a:pPr marL="285750" lvl="0" indent="-285750">
              <a:buFont typeface="Arial" panose="020B0604020202020204" pitchFamily="34" charset="0"/>
              <a:buChar char="•"/>
            </a:pPr>
            <a:r>
              <a:rPr lang="en-GB" dirty="0" smtClean="0"/>
              <a:t>Employers </a:t>
            </a:r>
            <a:r>
              <a:rPr lang="en-GB" dirty="0"/>
              <a:t>that don’t pay the levy will make payments for training direct to providers.  We will move them onto the digital system at a later date</a:t>
            </a:r>
            <a:r>
              <a:rPr lang="en-GB" dirty="0" smtClean="0"/>
              <a:t>.</a:t>
            </a:r>
            <a:endParaRPr lang="en-GB" dirty="0"/>
          </a:p>
        </p:txBody>
      </p:sp>
      <p:sp>
        <p:nvSpPr>
          <p:cNvPr id="3" name="Rectangle 2"/>
          <p:cNvSpPr/>
          <p:nvPr/>
        </p:nvSpPr>
        <p:spPr>
          <a:xfrm>
            <a:off x="323528" y="943560"/>
            <a:ext cx="8568952" cy="1477328"/>
          </a:xfrm>
          <a:prstGeom prst="rect">
            <a:avLst/>
          </a:prstGeom>
          <a:solidFill>
            <a:schemeClr val="bg1">
              <a:lumMod val="85000"/>
            </a:schemeClr>
          </a:solidFill>
        </p:spPr>
        <p:txBody>
          <a:bodyPr wrap="square">
            <a:spAutoFit/>
          </a:bodyPr>
          <a:lstStyle/>
          <a:p>
            <a:r>
              <a:rPr lang="en-GB" b="1" dirty="0"/>
              <a:t>The new funding system comes into effect on 1 May </a:t>
            </a:r>
            <a:r>
              <a:rPr lang="en-GB" b="1" dirty="0" smtClean="0"/>
              <a:t>2017</a:t>
            </a:r>
            <a:r>
              <a:rPr lang="en-GB" dirty="0" smtClean="0"/>
              <a:t>, because May is the first month that levy paying employers will declare a levy payment to HMRC.  </a:t>
            </a:r>
            <a:r>
              <a:rPr lang="en-GB" b="1" dirty="0" smtClean="0"/>
              <a:t>All </a:t>
            </a:r>
            <a:r>
              <a:rPr lang="en-GB" b="1" dirty="0"/>
              <a:t>apprenticeships started before 1 May will be funded through to completion according to the existing rules. </a:t>
            </a:r>
            <a:r>
              <a:rPr lang="en-GB" dirty="0"/>
              <a:t>Any employer contribution towards </a:t>
            </a:r>
            <a:r>
              <a:rPr lang="en-GB" dirty="0" smtClean="0"/>
              <a:t>training commenced before 1 May will </a:t>
            </a:r>
            <a:r>
              <a:rPr lang="en-GB" dirty="0"/>
              <a:t>also continue at the current rate.</a:t>
            </a:r>
          </a:p>
        </p:txBody>
      </p:sp>
    </p:spTree>
    <p:extLst>
      <p:ext uri="{BB962C8B-B14F-4D97-AF65-F5344CB8AC3E}">
        <p14:creationId xmlns:p14="http://schemas.microsoft.com/office/powerpoint/2010/main" val="2746240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3793</TotalTime>
  <Words>4078</Words>
  <Application>Microsoft Office PowerPoint</Application>
  <PresentationFormat>On-screen Show (4:3)</PresentationFormat>
  <Paragraphs>447</Paragraphs>
  <Slides>34</Slides>
  <Notes>9</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Newton Oliver (VE)</dc:creator>
  <cp:lastModifiedBy>Peck Gemma (ED)</cp:lastModifiedBy>
  <cp:revision>234</cp:revision>
  <cp:lastPrinted>2016-06-30T16:08:49Z</cp:lastPrinted>
  <dcterms:created xsi:type="dcterms:W3CDTF">2015-12-01T11:41:01Z</dcterms:created>
  <dcterms:modified xsi:type="dcterms:W3CDTF">2016-08-25T16:43:24Z</dcterms:modified>
</cp:coreProperties>
</file>